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7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7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6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8" d="100"/>
          <a:sy n="118" d="100"/>
        </p:scale>
        <p:origin x="3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Associados</c:v>
                </c:pt>
              </c:strCache>
            </c:strRef>
          </c:tx>
          <c:spPr>
            <a:ln w="38100" cap="flat">
              <a:solidFill>
                <a:srgbClr val="2D6A4F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2D6A4F"/>
              </a:solidFill>
              <a:ln w="9525" cap="flat">
                <a:solidFill>
                  <a:srgbClr val="2D6A4F"/>
                </a:solidFill>
                <a:prstDash val="solid"/>
                <a:round/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50" b="1" i="0" u="none" strike="noStrike">
                    <a:solidFill>
                      <a:srgbClr val="173C30"/>
                    </a:solidFill>
                    <a:latin typeface="Arial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2011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30</c:v>
                </c:pt>
                <c:pt idx="1">
                  <c:v>466</c:v>
                </c:pt>
                <c:pt idx="2">
                  <c:v>459</c:v>
                </c:pt>
                <c:pt idx="3">
                  <c:v>134</c:v>
                </c:pt>
                <c:pt idx="4">
                  <c:v>605</c:v>
                </c:pt>
                <c:pt idx="5">
                  <c:v>253</c:v>
                </c:pt>
                <c:pt idx="6">
                  <c:v>300</c:v>
                </c:pt>
                <c:pt idx="7">
                  <c:v>1000</c:v>
                </c:pt>
                <c:pt idx="8">
                  <c:v>1254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78A-A84C-9736-285475472C9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1B243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in val="0"/>
        </c:scaling>
        <c:delete val="0"/>
        <c:axPos val="l"/>
        <c:majorGridlines>
          <c:spPr>
            <a:ln w="9525" cap="flat">
              <a:solidFill>
                <a:srgbClr val="E3E9E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C6F6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2D6A4F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B2430"/>
                    </a:solidFill>
                    <a:latin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Branca</c:v>
                </c:pt>
                <c:pt idx="1">
                  <c:v>Parda</c:v>
                </c:pt>
                <c:pt idx="2">
                  <c:v>Preta</c:v>
                </c:pt>
                <c:pt idx="3">
                  <c:v>Prefiro não responder</c:v>
                </c:pt>
                <c:pt idx="4">
                  <c:v>Amarela</c:v>
                </c:pt>
                <c:pt idx="5">
                  <c:v>Indígena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67</c:v>
                </c:pt>
                <c:pt idx="1">
                  <c:v>20</c:v>
                </c:pt>
                <c:pt idx="2">
                  <c:v>9</c:v>
                </c:pt>
                <c:pt idx="3">
                  <c:v>2</c:v>
                </c:pt>
                <c:pt idx="4">
                  <c:v>2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AC-814F-8392-8F6FBCA2E61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52B788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B2430"/>
                    </a:solidFill>
                    <a:latin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Branca</c:v>
                </c:pt>
                <c:pt idx="1">
                  <c:v>Parda</c:v>
                </c:pt>
                <c:pt idx="2">
                  <c:v>Preta</c:v>
                </c:pt>
                <c:pt idx="3">
                  <c:v>Prefiro não responder</c:v>
                </c:pt>
                <c:pt idx="4">
                  <c:v>Amarela</c:v>
                </c:pt>
                <c:pt idx="5">
                  <c:v>Indígena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53</c:v>
                </c:pt>
                <c:pt idx="1">
                  <c:v>30</c:v>
                </c:pt>
                <c:pt idx="2">
                  <c:v>14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AC-814F-8392-8F6FBCA2E61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1B243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1B2430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2D6A4F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B2430"/>
                    </a:solidFill>
                    <a:latin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Doutorado completo</c:v>
                </c:pt>
                <c:pt idx="1">
                  <c:v>Doutorado incompleto</c:v>
                </c:pt>
                <c:pt idx="2">
                  <c:v>Mestrado completo</c:v>
                </c:pt>
                <c:pt idx="3">
                  <c:v>Mestrado incompleto</c:v>
                </c:pt>
                <c:pt idx="4">
                  <c:v>Graduação completa</c:v>
                </c:pt>
                <c:pt idx="5">
                  <c:v>Graduação incompleta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31</c:v>
                </c:pt>
                <c:pt idx="1">
                  <c:v>17</c:v>
                </c:pt>
                <c:pt idx="2">
                  <c:v>5</c:v>
                </c:pt>
                <c:pt idx="3">
                  <c:v>20</c:v>
                </c:pt>
                <c:pt idx="4">
                  <c:v>6</c:v>
                </c:pt>
                <c:pt idx="5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B8-934F-AE92-D15BA2BA71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52B788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B2430"/>
                    </a:solidFill>
                    <a:latin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Doutorado completo</c:v>
                </c:pt>
                <c:pt idx="1">
                  <c:v>Doutorado incompleto</c:v>
                </c:pt>
                <c:pt idx="2">
                  <c:v>Mestrado completo</c:v>
                </c:pt>
                <c:pt idx="3">
                  <c:v>Mestrado incompleto</c:v>
                </c:pt>
                <c:pt idx="4">
                  <c:v>Graduação completa</c:v>
                </c:pt>
                <c:pt idx="5">
                  <c:v>Graduação incompleta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23</c:v>
                </c:pt>
                <c:pt idx="1">
                  <c:v>13</c:v>
                </c:pt>
                <c:pt idx="2">
                  <c:v>4</c:v>
                </c:pt>
                <c:pt idx="3">
                  <c:v>21</c:v>
                </c:pt>
                <c:pt idx="4">
                  <c:v>5</c:v>
                </c:pt>
                <c:pt idx="5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B8-934F-AE92-D15BA2BA716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1B243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1B2430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2D6A4F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1B2430"/>
                    </a:solidFill>
                    <a:latin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Norte</c:v>
                </c:pt>
                <c:pt idx="1">
                  <c:v>Sudeste</c:v>
                </c:pt>
                <c:pt idx="2">
                  <c:v>Nordeste</c:v>
                </c:pt>
                <c:pt idx="3">
                  <c:v>Sul</c:v>
                </c:pt>
                <c:pt idx="4">
                  <c:v>Centro-oeste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</c:v>
                </c:pt>
                <c:pt idx="1">
                  <c:v>53</c:v>
                </c:pt>
                <c:pt idx="2">
                  <c:v>19</c:v>
                </c:pt>
                <c:pt idx="3">
                  <c:v>11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7F-3242-99EA-3E0B45F3B3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52B788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1B2430"/>
                    </a:solidFill>
                    <a:latin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Norte</c:v>
                </c:pt>
                <c:pt idx="1">
                  <c:v>Sudeste</c:v>
                </c:pt>
                <c:pt idx="2">
                  <c:v>Nordeste</c:v>
                </c:pt>
                <c:pt idx="3">
                  <c:v>Sul</c:v>
                </c:pt>
                <c:pt idx="4">
                  <c:v>Centro-oeste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</c:v>
                </c:pt>
                <c:pt idx="1">
                  <c:v>29</c:v>
                </c:pt>
                <c:pt idx="2">
                  <c:v>25</c:v>
                </c:pt>
                <c:pt idx="3">
                  <c:v>9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7F-3242-99EA-3E0B45F3B32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B243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1B2430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Estado de origem (%)</c:v>
                </c:pt>
              </c:strCache>
            </c:strRef>
          </c:tx>
          <c:spPr>
            <a:solidFill>
              <a:srgbClr val="2D6A4F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1B2430"/>
                    </a:solidFill>
                    <a:latin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São Paulo</c:v>
                </c:pt>
                <c:pt idx="1">
                  <c:v>Pará</c:v>
                </c:pt>
                <c:pt idx="2">
                  <c:v>Bahia</c:v>
                </c:pt>
                <c:pt idx="3">
                  <c:v>Rio de Janeiro</c:v>
                </c:pt>
                <c:pt idx="4">
                  <c:v>Amapá</c:v>
                </c:pt>
                <c:pt idx="5">
                  <c:v>Paraíba</c:v>
                </c:pt>
                <c:pt idx="6">
                  <c:v>Rio Grande do Sul</c:v>
                </c:pt>
                <c:pt idx="7">
                  <c:v>Distrito Federal</c:v>
                </c:pt>
                <c:pt idx="8">
                  <c:v>Pernambuco</c:v>
                </c:pt>
                <c:pt idx="9">
                  <c:v>Maranhão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15</c:v>
                </c:pt>
                <c:pt idx="1">
                  <c:v>13</c:v>
                </c:pt>
                <c:pt idx="2">
                  <c:v>9</c:v>
                </c:pt>
                <c:pt idx="3">
                  <c:v>8</c:v>
                </c:pt>
                <c:pt idx="4">
                  <c:v>6</c:v>
                </c:pt>
                <c:pt idx="5">
                  <c:v>5</c:v>
                </c:pt>
                <c:pt idx="6">
                  <c:v>4</c:v>
                </c:pt>
                <c:pt idx="7">
                  <c:v>4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FD-AA42-BF49-30AB0CB7B1A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1B243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Áreas de atuação (%)</c:v>
                </c:pt>
              </c:strCache>
            </c:strRef>
          </c:tx>
          <c:spPr>
            <a:solidFill>
              <a:srgbClr val="2D6A4F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1B2430"/>
                    </a:solidFill>
                    <a:latin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Acesso à Justiça</c:v>
                </c:pt>
                <c:pt idx="1">
                  <c:v>Gênero</c:v>
                </c:pt>
                <c:pt idx="2">
                  <c:v>Igualdade e Inclusão</c:v>
                </c:pt>
                <c:pt idx="3">
                  <c:v>Movimentos Sociais</c:v>
                </c:pt>
                <c:pt idx="4">
                  <c:v>Política Criminal e Segurança Pública</c:v>
                </c:pt>
                <c:pt idx="5">
                  <c:v>Conflitos Socioambientais</c:v>
                </c:pt>
                <c:pt idx="6">
                  <c:v>Metodologia e Epistemologia</c:v>
                </c:pt>
                <c:pt idx="7">
                  <c:v>Conhecimento e Formação Jurídica</c:v>
                </c:pt>
                <c:pt idx="8">
                  <c:v>Direito e Economia</c:v>
                </c:pt>
                <c:pt idx="9">
                  <c:v>Profissões Jurídicas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35</c:v>
                </c:pt>
                <c:pt idx="1">
                  <c:v>27</c:v>
                </c:pt>
                <c:pt idx="2">
                  <c:v>26</c:v>
                </c:pt>
                <c:pt idx="3">
                  <c:v>23</c:v>
                </c:pt>
                <c:pt idx="4">
                  <c:v>20</c:v>
                </c:pt>
                <c:pt idx="5">
                  <c:v>20</c:v>
                </c:pt>
                <c:pt idx="6">
                  <c:v>18</c:v>
                </c:pt>
                <c:pt idx="7">
                  <c:v>18</c:v>
                </c:pt>
                <c:pt idx="8">
                  <c:v>16</c:v>
                </c:pt>
                <c:pt idx="9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67-F848-8B3C-5A258A1D04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1B243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XIV EPED (2025 · Rio de Janeiro)</c:v>
                </c:pt>
              </c:strCache>
            </c:strRef>
          </c:tx>
          <c:spPr>
            <a:solidFill>
              <a:srgbClr val="2D6A4F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1B2430"/>
                    </a:solidFill>
                    <a:latin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Grupos de Trabalho</c:v>
                </c:pt>
                <c:pt idx="1">
                  <c:v>Mesas-redondas</c:v>
                </c:pt>
                <c:pt idx="2">
                  <c:v>Oficinas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42</c:v>
                </c:pt>
                <c:pt idx="1">
                  <c:v>25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D0-8140-BE66-42195A7F9A3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XV EPED (2026 · Belém)</c:v>
                </c:pt>
              </c:strCache>
            </c:strRef>
          </c:tx>
          <c:spPr>
            <a:solidFill>
              <a:srgbClr val="52B788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1B2430"/>
                    </a:solidFill>
                    <a:latin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Grupos de Trabalho</c:v>
                </c:pt>
                <c:pt idx="1">
                  <c:v>Mesas-redondas</c:v>
                </c:pt>
                <c:pt idx="2">
                  <c:v>Oficinas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67</c:v>
                </c:pt>
                <c:pt idx="1">
                  <c:v>22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D0-8140-BE66-42195A7F9A3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1B243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1B2430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7778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724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3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6400800" cy="6400800"/>
          </a:xfrm>
          <a:prstGeom prst="ellipse">
            <a:avLst/>
          </a:prstGeom>
          <a:solidFill>
            <a:srgbClr val="2D6A4F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-1097280"/>
            <a:ext cx="4572000" cy="4572000"/>
          </a:xfrm>
          <a:prstGeom prst="ellipse">
            <a:avLst/>
          </a:prstGeom>
          <a:solidFill>
            <a:srgbClr val="74C69D">
              <a:alpha val="2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2286000" y="4389120"/>
            <a:ext cx="5486400" cy="5486400"/>
          </a:xfrm>
          <a:prstGeom prst="ellipse">
            <a:avLst/>
          </a:prstGeom>
          <a:solidFill>
            <a:srgbClr val="2D6A4F">
              <a:alpha val="4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0058400" y="640080"/>
            <a:ext cx="1005840" cy="1005840"/>
          </a:xfrm>
          <a:prstGeom prst="ellipse">
            <a:avLst/>
          </a:prstGeom>
          <a:solidFill>
            <a:srgbClr val="74C69D"/>
          </a:solidFill>
          <a:ln/>
        </p:spPr>
      </p:sp>
      <p:sp>
        <p:nvSpPr>
          <p:cNvPr id="6" name="Text 4"/>
          <p:cNvSpPr/>
          <p:nvPr/>
        </p:nvSpPr>
        <p:spPr>
          <a:xfrm>
            <a:off x="10058400" y="64008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LR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822960" y="173736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74C6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PANORAMA INSTITUCIONAL · 2026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22960" y="2194560"/>
            <a:ext cx="98755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Panorama da Rede de</a:t>
            </a:r>
            <a:endParaRPr lang="en-US" sz="4000" dirty="0"/>
          </a:p>
          <a:p>
            <a:pPr marL="0" indent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Estudos Empíricos em Direito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822960" y="38404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Perfil, alcance e trajetória da REED — de Ribeirão Preto (2011) a Belém (2026)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822960" y="4709160"/>
            <a:ext cx="9144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Ludmila Ribeiro</a:t>
            </a:r>
            <a:endParaRPr lang="en-US" sz="15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REED — Rede de Estudos Empíricos em Direito</a:t>
            </a:r>
            <a:endParaRPr lang="en-US" sz="15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XV Encontro de Pesquisa Empírica em Direito (EPED) · Belém-PA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PERFIL DOS ASSOCIADOS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Formação dos associados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828800"/>
          <a:ext cx="11064240" cy="448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PERFIL DOS ASSOCIADOS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Distribuição geográfica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783080"/>
          <a:ext cx="11064240" cy="39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98932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Norte assume a liderança em 2026: a sede do EPED costuma atrair mais associados de sua região — saímos do Rio de Janeiro (XIV EPED) para Belém (XV EPED).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PERFIL DOS ASSOCIADOS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Estado de origem dos associados em 2026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737360"/>
          <a:ext cx="1106424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94360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São Paulo e Pará lideram — reflexo direto da sede do XV EPED em Belém, que impulsionou associados do Pará e do Amapá. Estimativa baseada na instituição de vínculo informada (76% dos associados).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PERFIL DOS ASSOCIADOS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Temas de maior interesse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737360"/>
          <a:ext cx="1106424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94360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Acesso à Justiça, Gênero e Igualdade e Inclusão lideram os interesses dos associados — refletindo a centralidade desses temas na pesquisa empírica em direito hoje. Pergunta de múltipla escolha.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EPED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Encontros de Estudos Empíricos em Direito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5349240" cy="41148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B2430">
                <a:alpha val="16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22960" y="219456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Uma plataforma de encontro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2743200"/>
            <a:ext cx="475488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Encontros de Estudos Empíricos em Direito são eventos importantes para a comunidade acadêmica e profissional interessada em pesquisas empíricas na área jurídica. Esses encontros proporcionam uma plataforma para a apresentação de trabalhos, troca de ideias e networking entre os participantes.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263640" y="1965960"/>
            <a:ext cx="5349240" cy="4114800"/>
          </a:xfrm>
          <a:prstGeom prst="roundRect">
            <a:avLst>
              <a:gd name="adj" fmla="val 2222"/>
            </a:avLst>
          </a:prstGeom>
          <a:solidFill>
            <a:srgbClr val="E7F3EA"/>
          </a:solidFill>
          <a:ln/>
        </p:spPr>
      </p:sp>
      <p:sp>
        <p:nvSpPr>
          <p:cNvPr id="8" name="Text 6"/>
          <p:cNvSpPr/>
          <p:nvPr/>
        </p:nvSpPr>
        <p:spPr>
          <a:xfrm>
            <a:off x="6537960" y="2194560"/>
            <a:ext cx="4800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Avanço do conhecimento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537960" y="2743200"/>
            <a:ext cx="48006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Durante esses eventos, pesquisadores, professores e estudantes têm a oportunidade de compartilhar seus estudos, metodologias e resultados, contribuindo para o avanço do conhecimento empírico no campo do Direito. Além disso, os encontros promovem debates sobre temas relevantes e desafios enfrentados na realização de pesquisas empíricas na área jurídica.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Trajetória dos EPEDs — sedes por edição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49240" cy="416052"/>
          </a:xfrm>
          <a:prstGeom prst="roundRect">
            <a:avLst>
              <a:gd name="adj" fmla="val 10989"/>
            </a:avLst>
          </a:prstGeom>
          <a:solidFill>
            <a:srgbClr val="E7F3EA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874520"/>
            <a:ext cx="64008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463040" y="1874520"/>
            <a:ext cx="91440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C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423160" y="1874520"/>
            <a:ext cx="324612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Ribeirão Preto - SP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2363724"/>
            <a:ext cx="5349240" cy="416052"/>
          </a:xfrm>
          <a:prstGeom prst="roundRect">
            <a:avLst>
              <a:gd name="adj" fmla="val 10989"/>
            </a:avLst>
          </a:prstGeom>
          <a:solidFill>
            <a:srgbClr val="E7F3EA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363724"/>
            <a:ext cx="64008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463040" y="2363724"/>
            <a:ext cx="91440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C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2012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423160" y="2363724"/>
            <a:ext cx="324612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Ribeirão Preto - SP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2852928"/>
            <a:ext cx="5349240" cy="416052"/>
          </a:xfrm>
          <a:prstGeom prst="roundRect">
            <a:avLst>
              <a:gd name="adj" fmla="val 10989"/>
            </a:avLst>
          </a:prstGeom>
          <a:solidFill>
            <a:srgbClr val="E7F3EA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2852928"/>
            <a:ext cx="64008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III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463040" y="2852928"/>
            <a:ext cx="91440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C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2013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423160" y="2852928"/>
            <a:ext cx="324612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Ribeirão Preto - SP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3342132"/>
            <a:ext cx="5349240" cy="416052"/>
          </a:xfrm>
          <a:prstGeom prst="roundRect">
            <a:avLst>
              <a:gd name="adj" fmla="val 10989"/>
            </a:avLst>
          </a:prstGeom>
          <a:solidFill>
            <a:srgbClr val="E7F3EA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3342132"/>
            <a:ext cx="64008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463040" y="3342132"/>
            <a:ext cx="91440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C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2014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423160" y="3342132"/>
            <a:ext cx="324612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Brasília - DF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48640" y="3831336"/>
            <a:ext cx="5349240" cy="416052"/>
          </a:xfrm>
          <a:prstGeom prst="roundRect">
            <a:avLst>
              <a:gd name="adj" fmla="val 10989"/>
            </a:avLst>
          </a:prstGeom>
          <a:solidFill>
            <a:srgbClr val="E7F3EA"/>
          </a:solidFill>
          <a:ln/>
        </p:spPr>
      </p:sp>
      <p:sp>
        <p:nvSpPr>
          <p:cNvPr id="21" name="Text 19"/>
          <p:cNvSpPr/>
          <p:nvPr/>
        </p:nvSpPr>
        <p:spPr>
          <a:xfrm>
            <a:off x="777240" y="3831336"/>
            <a:ext cx="64008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463040" y="3831336"/>
            <a:ext cx="91440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C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2015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2423160" y="3831336"/>
            <a:ext cx="324612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Rio de Janeiro - RJ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548640" y="4320540"/>
            <a:ext cx="5349240" cy="416052"/>
          </a:xfrm>
          <a:prstGeom prst="roundRect">
            <a:avLst>
              <a:gd name="adj" fmla="val 10989"/>
            </a:avLst>
          </a:prstGeom>
          <a:solidFill>
            <a:srgbClr val="E7F3EA"/>
          </a:solidFill>
          <a:ln/>
        </p:spPr>
      </p:sp>
      <p:sp>
        <p:nvSpPr>
          <p:cNvPr id="25" name="Text 23"/>
          <p:cNvSpPr/>
          <p:nvPr/>
        </p:nvSpPr>
        <p:spPr>
          <a:xfrm>
            <a:off x="777240" y="4320540"/>
            <a:ext cx="64008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1463040" y="4320540"/>
            <a:ext cx="91440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C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2016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2423160" y="4320540"/>
            <a:ext cx="324612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Canoas - RS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548640" y="4809744"/>
            <a:ext cx="5349240" cy="416052"/>
          </a:xfrm>
          <a:prstGeom prst="roundRect">
            <a:avLst>
              <a:gd name="adj" fmla="val 10989"/>
            </a:avLst>
          </a:prstGeom>
          <a:solidFill>
            <a:srgbClr val="E7F3EA"/>
          </a:solidFill>
          <a:ln/>
        </p:spPr>
      </p:sp>
      <p:sp>
        <p:nvSpPr>
          <p:cNvPr id="29" name="Text 27"/>
          <p:cNvSpPr/>
          <p:nvPr/>
        </p:nvSpPr>
        <p:spPr>
          <a:xfrm>
            <a:off x="777240" y="4809744"/>
            <a:ext cx="64008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VII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1463040" y="4809744"/>
            <a:ext cx="91440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C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2017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2423160" y="4809744"/>
            <a:ext cx="324612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Feira de Santana - BA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548640" y="5298948"/>
            <a:ext cx="5349240" cy="416052"/>
          </a:xfrm>
          <a:prstGeom prst="roundRect">
            <a:avLst>
              <a:gd name="adj" fmla="val 10989"/>
            </a:avLst>
          </a:prstGeom>
          <a:solidFill>
            <a:srgbClr val="E7F3EA"/>
          </a:solidFill>
          <a:ln/>
        </p:spPr>
      </p:sp>
      <p:sp>
        <p:nvSpPr>
          <p:cNvPr id="33" name="Text 31"/>
          <p:cNvSpPr/>
          <p:nvPr/>
        </p:nvSpPr>
        <p:spPr>
          <a:xfrm>
            <a:off x="777240" y="5298948"/>
            <a:ext cx="64008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VIII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1463040" y="5298948"/>
            <a:ext cx="91440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C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2018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2423160" y="5298948"/>
            <a:ext cx="324612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Juiz de Fora - MG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6263640" y="1874520"/>
            <a:ext cx="5349240" cy="416052"/>
          </a:xfrm>
          <a:prstGeom prst="roundRect">
            <a:avLst>
              <a:gd name="adj" fmla="val 10989"/>
            </a:avLst>
          </a:prstGeom>
          <a:solidFill>
            <a:srgbClr val="E7F3EA"/>
          </a:solidFill>
          <a:ln/>
        </p:spPr>
      </p:sp>
      <p:sp>
        <p:nvSpPr>
          <p:cNvPr id="37" name="Text 35"/>
          <p:cNvSpPr/>
          <p:nvPr/>
        </p:nvSpPr>
        <p:spPr>
          <a:xfrm>
            <a:off x="6492240" y="1874520"/>
            <a:ext cx="64008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IX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7178040" y="1874520"/>
            <a:ext cx="91440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C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2019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8138160" y="1874520"/>
            <a:ext cx="324612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Osasco - SP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6263640" y="2363724"/>
            <a:ext cx="5349240" cy="416052"/>
          </a:xfrm>
          <a:prstGeom prst="roundRect">
            <a:avLst>
              <a:gd name="adj" fmla="val 10989"/>
            </a:avLst>
          </a:prstGeom>
          <a:solidFill>
            <a:srgbClr val="E7F3EA"/>
          </a:solidFill>
          <a:ln/>
        </p:spPr>
      </p:sp>
      <p:sp>
        <p:nvSpPr>
          <p:cNvPr id="41" name="Text 39"/>
          <p:cNvSpPr/>
          <p:nvPr/>
        </p:nvSpPr>
        <p:spPr>
          <a:xfrm>
            <a:off x="6492240" y="2363724"/>
            <a:ext cx="64008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—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7178040" y="2363724"/>
            <a:ext cx="91440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C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2020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8138160" y="2363724"/>
            <a:ext cx="324612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realizado (pandemia)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6263640" y="2852928"/>
            <a:ext cx="5349240" cy="416052"/>
          </a:xfrm>
          <a:prstGeom prst="roundRect">
            <a:avLst>
              <a:gd name="adj" fmla="val 10989"/>
            </a:avLst>
          </a:prstGeom>
          <a:solidFill>
            <a:srgbClr val="E7F3EA"/>
          </a:solidFill>
          <a:ln/>
        </p:spPr>
      </p:sp>
      <p:sp>
        <p:nvSpPr>
          <p:cNvPr id="45" name="Text 43"/>
          <p:cNvSpPr/>
          <p:nvPr/>
        </p:nvSpPr>
        <p:spPr>
          <a:xfrm>
            <a:off x="6492240" y="2852928"/>
            <a:ext cx="64008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</a:t>
            </a:r>
            <a:endParaRPr lang="en-US" sz="1300" dirty="0"/>
          </a:p>
        </p:txBody>
      </p:sp>
      <p:sp>
        <p:nvSpPr>
          <p:cNvPr id="46" name="Text 44"/>
          <p:cNvSpPr/>
          <p:nvPr/>
        </p:nvSpPr>
        <p:spPr>
          <a:xfrm>
            <a:off x="7178040" y="2852928"/>
            <a:ext cx="91440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C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2021</a:t>
            </a:r>
            <a:endParaRPr lang="en-US" sz="1200" dirty="0"/>
          </a:p>
        </p:txBody>
      </p:sp>
      <p:sp>
        <p:nvSpPr>
          <p:cNvPr id="47" name="Text 45"/>
          <p:cNvSpPr/>
          <p:nvPr/>
        </p:nvSpPr>
        <p:spPr>
          <a:xfrm>
            <a:off x="8138160" y="2852928"/>
            <a:ext cx="324612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Belém - PA</a:t>
            </a:r>
            <a:endParaRPr lang="en-US" sz="1200" dirty="0"/>
          </a:p>
        </p:txBody>
      </p:sp>
      <p:sp>
        <p:nvSpPr>
          <p:cNvPr id="48" name="Shape 46"/>
          <p:cNvSpPr/>
          <p:nvPr/>
        </p:nvSpPr>
        <p:spPr>
          <a:xfrm>
            <a:off x="6263640" y="3342132"/>
            <a:ext cx="5349240" cy="416052"/>
          </a:xfrm>
          <a:prstGeom prst="roundRect">
            <a:avLst>
              <a:gd name="adj" fmla="val 10989"/>
            </a:avLst>
          </a:prstGeom>
          <a:solidFill>
            <a:srgbClr val="E7F3EA"/>
          </a:solidFill>
          <a:ln/>
        </p:spPr>
      </p:sp>
      <p:sp>
        <p:nvSpPr>
          <p:cNvPr id="49" name="Text 47"/>
          <p:cNvSpPr/>
          <p:nvPr/>
        </p:nvSpPr>
        <p:spPr>
          <a:xfrm>
            <a:off x="6492240" y="3342132"/>
            <a:ext cx="64008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XI</a:t>
            </a:r>
            <a:endParaRPr lang="en-US" sz="1300" dirty="0"/>
          </a:p>
        </p:txBody>
      </p:sp>
      <p:sp>
        <p:nvSpPr>
          <p:cNvPr id="50" name="Text 48"/>
          <p:cNvSpPr/>
          <p:nvPr/>
        </p:nvSpPr>
        <p:spPr>
          <a:xfrm>
            <a:off x="7178040" y="3342132"/>
            <a:ext cx="91440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C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2022</a:t>
            </a:r>
            <a:endParaRPr lang="en-US" sz="1200" dirty="0"/>
          </a:p>
        </p:txBody>
      </p:sp>
      <p:sp>
        <p:nvSpPr>
          <p:cNvPr id="51" name="Text 49"/>
          <p:cNvSpPr/>
          <p:nvPr/>
        </p:nvSpPr>
        <p:spPr>
          <a:xfrm>
            <a:off x="8138160" y="3342132"/>
            <a:ext cx="324612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Curitiba - PR</a:t>
            </a:r>
            <a:endParaRPr lang="en-US" sz="1200" dirty="0"/>
          </a:p>
        </p:txBody>
      </p:sp>
      <p:sp>
        <p:nvSpPr>
          <p:cNvPr id="52" name="Shape 50"/>
          <p:cNvSpPr/>
          <p:nvPr/>
        </p:nvSpPr>
        <p:spPr>
          <a:xfrm>
            <a:off x="6263640" y="3831336"/>
            <a:ext cx="5349240" cy="416052"/>
          </a:xfrm>
          <a:prstGeom prst="roundRect">
            <a:avLst>
              <a:gd name="adj" fmla="val 10989"/>
            </a:avLst>
          </a:prstGeom>
          <a:solidFill>
            <a:srgbClr val="E7F3EA"/>
          </a:solidFill>
          <a:ln/>
        </p:spPr>
      </p:sp>
      <p:sp>
        <p:nvSpPr>
          <p:cNvPr id="53" name="Text 51"/>
          <p:cNvSpPr/>
          <p:nvPr/>
        </p:nvSpPr>
        <p:spPr>
          <a:xfrm>
            <a:off x="6492240" y="3831336"/>
            <a:ext cx="64008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XII</a:t>
            </a:r>
            <a:endParaRPr lang="en-US" sz="1300" dirty="0"/>
          </a:p>
        </p:txBody>
      </p:sp>
      <p:sp>
        <p:nvSpPr>
          <p:cNvPr id="54" name="Text 52"/>
          <p:cNvSpPr/>
          <p:nvPr/>
        </p:nvSpPr>
        <p:spPr>
          <a:xfrm>
            <a:off x="7178040" y="3831336"/>
            <a:ext cx="91440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C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</a:t>
            </a:r>
            <a:endParaRPr lang="en-US" sz="1200" dirty="0"/>
          </a:p>
        </p:txBody>
      </p:sp>
      <p:sp>
        <p:nvSpPr>
          <p:cNvPr id="55" name="Text 53"/>
          <p:cNvSpPr/>
          <p:nvPr/>
        </p:nvSpPr>
        <p:spPr>
          <a:xfrm>
            <a:off x="8138160" y="3831336"/>
            <a:ext cx="324612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Goiânia - GO</a:t>
            </a:r>
            <a:endParaRPr lang="en-US" sz="1200" dirty="0"/>
          </a:p>
        </p:txBody>
      </p:sp>
      <p:sp>
        <p:nvSpPr>
          <p:cNvPr id="56" name="Shape 54"/>
          <p:cNvSpPr/>
          <p:nvPr/>
        </p:nvSpPr>
        <p:spPr>
          <a:xfrm>
            <a:off x="6263640" y="4320540"/>
            <a:ext cx="5349240" cy="416052"/>
          </a:xfrm>
          <a:prstGeom prst="roundRect">
            <a:avLst>
              <a:gd name="adj" fmla="val 10989"/>
            </a:avLst>
          </a:prstGeom>
          <a:solidFill>
            <a:srgbClr val="E7F3EA"/>
          </a:solidFill>
          <a:ln/>
        </p:spPr>
      </p:sp>
      <p:sp>
        <p:nvSpPr>
          <p:cNvPr id="57" name="Text 55"/>
          <p:cNvSpPr/>
          <p:nvPr/>
        </p:nvSpPr>
        <p:spPr>
          <a:xfrm>
            <a:off x="6492240" y="4320540"/>
            <a:ext cx="64008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XIII</a:t>
            </a:r>
            <a:endParaRPr lang="en-US" sz="1300" dirty="0"/>
          </a:p>
        </p:txBody>
      </p:sp>
      <p:sp>
        <p:nvSpPr>
          <p:cNvPr id="58" name="Text 56"/>
          <p:cNvSpPr/>
          <p:nvPr/>
        </p:nvSpPr>
        <p:spPr>
          <a:xfrm>
            <a:off x="7178040" y="4320540"/>
            <a:ext cx="91440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C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1200" dirty="0"/>
          </a:p>
        </p:txBody>
      </p:sp>
      <p:sp>
        <p:nvSpPr>
          <p:cNvPr id="59" name="Text 57"/>
          <p:cNvSpPr/>
          <p:nvPr/>
        </p:nvSpPr>
        <p:spPr>
          <a:xfrm>
            <a:off x="8138160" y="4320540"/>
            <a:ext cx="324612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Aracaju - SE</a:t>
            </a:r>
            <a:endParaRPr lang="en-US" sz="1200" dirty="0"/>
          </a:p>
        </p:txBody>
      </p:sp>
      <p:sp>
        <p:nvSpPr>
          <p:cNvPr id="60" name="Shape 58"/>
          <p:cNvSpPr/>
          <p:nvPr/>
        </p:nvSpPr>
        <p:spPr>
          <a:xfrm>
            <a:off x="6263640" y="4809744"/>
            <a:ext cx="5349240" cy="416052"/>
          </a:xfrm>
          <a:prstGeom prst="roundRect">
            <a:avLst>
              <a:gd name="adj" fmla="val 10989"/>
            </a:avLst>
          </a:prstGeom>
          <a:solidFill>
            <a:srgbClr val="E7F3EA"/>
          </a:solidFill>
          <a:ln/>
        </p:spPr>
      </p:sp>
      <p:sp>
        <p:nvSpPr>
          <p:cNvPr id="61" name="Text 59"/>
          <p:cNvSpPr/>
          <p:nvPr/>
        </p:nvSpPr>
        <p:spPr>
          <a:xfrm>
            <a:off x="6492240" y="4809744"/>
            <a:ext cx="64008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XIV</a:t>
            </a:r>
            <a:endParaRPr lang="en-US" sz="1300" dirty="0"/>
          </a:p>
        </p:txBody>
      </p:sp>
      <p:sp>
        <p:nvSpPr>
          <p:cNvPr id="62" name="Text 60"/>
          <p:cNvSpPr/>
          <p:nvPr/>
        </p:nvSpPr>
        <p:spPr>
          <a:xfrm>
            <a:off x="7178040" y="4809744"/>
            <a:ext cx="91440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C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200" dirty="0"/>
          </a:p>
        </p:txBody>
      </p:sp>
      <p:sp>
        <p:nvSpPr>
          <p:cNvPr id="63" name="Text 61"/>
          <p:cNvSpPr/>
          <p:nvPr/>
        </p:nvSpPr>
        <p:spPr>
          <a:xfrm>
            <a:off x="8138160" y="4809744"/>
            <a:ext cx="324612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Rio de Janeiro - RJ</a:t>
            </a:r>
            <a:endParaRPr lang="en-US" sz="1200" dirty="0"/>
          </a:p>
        </p:txBody>
      </p:sp>
      <p:sp>
        <p:nvSpPr>
          <p:cNvPr id="64" name="Shape 62"/>
          <p:cNvSpPr/>
          <p:nvPr/>
        </p:nvSpPr>
        <p:spPr>
          <a:xfrm>
            <a:off x="6263640" y="5298948"/>
            <a:ext cx="5349240" cy="416052"/>
          </a:xfrm>
          <a:prstGeom prst="roundRect">
            <a:avLst>
              <a:gd name="adj" fmla="val 10989"/>
            </a:avLst>
          </a:prstGeom>
          <a:solidFill>
            <a:srgbClr val="173C30"/>
          </a:solidFill>
          <a:ln/>
        </p:spPr>
      </p:sp>
      <p:sp>
        <p:nvSpPr>
          <p:cNvPr id="65" name="Text 63"/>
          <p:cNvSpPr/>
          <p:nvPr/>
        </p:nvSpPr>
        <p:spPr>
          <a:xfrm>
            <a:off x="6492240" y="5298948"/>
            <a:ext cx="64008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4C69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XV</a:t>
            </a:r>
            <a:endParaRPr lang="en-US" sz="1300" dirty="0"/>
          </a:p>
        </p:txBody>
      </p:sp>
      <p:sp>
        <p:nvSpPr>
          <p:cNvPr id="66" name="Text 64"/>
          <p:cNvSpPr/>
          <p:nvPr/>
        </p:nvSpPr>
        <p:spPr>
          <a:xfrm>
            <a:off x="7178040" y="5298948"/>
            <a:ext cx="91440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</a:t>
            </a:r>
            <a:endParaRPr lang="en-US" sz="1200" dirty="0"/>
          </a:p>
        </p:txBody>
      </p:sp>
      <p:sp>
        <p:nvSpPr>
          <p:cNvPr id="67" name="Text 65"/>
          <p:cNvSpPr/>
          <p:nvPr/>
        </p:nvSpPr>
        <p:spPr>
          <a:xfrm>
            <a:off x="8138160" y="5298948"/>
            <a:ext cx="3246120" cy="416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Belém - PA</a:t>
            </a:r>
            <a:endParaRPr lang="en-US" sz="1200" dirty="0"/>
          </a:p>
        </p:txBody>
      </p:sp>
      <p:sp>
        <p:nvSpPr>
          <p:cNvPr id="68" name="Text 66"/>
          <p:cNvSpPr/>
          <p:nvPr/>
        </p:nvSpPr>
        <p:spPr>
          <a:xfrm>
            <a:off x="548640" y="617220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Edição, ano e cidade-sede de cada Encontro de Pesquisa Empírica em Direito (EPED). O evento não foi realizado em 2020 em razão da pandemia de covid-19.</a:t>
            </a:r>
            <a:endParaRPr lang="en-US" sz="1050" dirty="0"/>
          </a:p>
        </p:txBody>
      </p:sp>
      <p:sp>
        <p:nvSpPr>
          <p:cNvPr id="69" name="Text 67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54024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XV EPED · 10 A 14 DE AGOSTO DE 2026 · BELÉM, PARÁ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Encontro Nacional de Pesquisa</a:t>
            </a:r>
            <a:endParaRPr lang="en-US" sz="3000" dirty="0"/>
          </a:p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Empírica em Direito · UFPA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286000"/>
            <a:ext cx="1600200" cy="1600200"/>
          </a:xfrm>
          <a:prstGeom prst="roundRect">
            <a:avLst>
              <a:gd name="adj" fmla="val 5714"/>
            </a:avLst>
          </a:prstGeom>
          <a:solidFill>
            <a:srgbClr val="E7F3EA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2514600"/>
            <a:ext cx="1417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67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3246120"/>
            <a:ext cx="1417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Grupos de trabalho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286000" y="2286000"/>
            <a:ext cx="1600200" cy="1600200"/>
          </a:xfrm>
          <a:prstGeom prst="roundRect">
            <a:avLst>
              <a:gd name="adj" fmla="val 5714"/>
            </a:avLst>
          </a:prstGeom>
          <a:solidFill>
            <a:srgbClr val="E7F3EA"/>
          </a:solidFill>
          <a:ln/>
        </p:spPr>
      </p:sp>
      <p:sp>
        <p:nvSpPr>
          <p:cNvPr id="8" name="Text 6"/>
          <p:cNvSpPr/>
          <p:nvPr/>
        </p:nvSpPr>
        <p:spPr>
          <a:xfrm>
            <a:off x="2377440" y="2514600"/>
            <a:ext cx="1417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22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2377440" y="3246120"/>
            <a:ext cx="1417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Mesas-redondas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023360" y="2286000"/>
            <a:ext cx="1600200" cy="1600200"/>
          </a:xfrm>
          <a:prstGeom prst="roundRect">
            <a:avLst>
              <a:gd name="adj" fmla="val 5714"/>
            </a:avLst>
          </a:prstGeom>
          <a:solidFill>
            <a:srgbClr val="E7F3EA"/>
          </a:solidFill>
          <a:ln/>
        </p:spPr>
      </p:sp>
      <p:sp>
        <p:nvSpPr>
          <p:cNvPr id="11" name="Text 9"/>
          <p:cNvSpPr/>
          <p:nvPr/>
        </p:nvSpPr>
        <p:spPr>
          <a:xfrm>
            <a:off x="4114800" y="2514600"/>
            <a:ext cx="1417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4114800" y="3246120"/>
            <a:ext cx="1417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Oficinas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760720" y="2286000"/>
            <a:ext cx="1600200" cy="1600200"/>
          </a:xfrm>
          <a:prstGeom prst="roundRect">
            <a:avLst>
              <a:gd name="adj" fmla="val 5714"/>
            </a:avLst>
          </a:prstGeom>
          <a:solidFill>
            <a:srgbClr val="E7F3EA"/>
          </a:solidFill>
          <a:ln/>
        </p:spPr>
      </p:sp>
      <p:sp>
        <p:nvSpPr>
          <p:cNvPr id="14" name="Text 12"/>
          <p:cNvSpPr/>
          <p:nvPr/>
        </p:nvSpPr>
        <p:spPr>
          <a:xfrm>
            <a:off x="5852160" y="2514600"/>
            <a:ext cx="1417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5852160" y="3246120"/>
            <a:ext cx="1417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Conferências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7635240" y="1783080"/>
            <a:ext cx="4023360" cy="4709160"/>
          </a:xfrm>
          <a:prstGeom prst="roundRect">
            <a:avLst>
              <a:gd name="adj" fmla="val 2273"/>
            </a:avLst>
          </a:prstGeom>
          <a:solidFill>
            <a:srgbClr val="E7F3EA"/>
          </a:solidFill>
          <a:ln/>
          <a:effectLst>
            <a:outerShdw blurRad="101600" dist="38100" dir="5400000" algn="bl" rotWithShape="0">
              <a:srgbClr val="1B2430">
                <a:alpha val="16000"/>
              </a:srgbClr>
            </a:outerShdw>
          </a:effectLst>
        </p:spPr>
      </p:sp>
      <p:pic>
        <p:nvPicPr>
          <p:cNvPr id="18" name="Image 0" descr="panorama_media/image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320" y="1965960"/>
            <a:ext cx="2743200" cy="4114800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7818120" y="612648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Ao lado: nuvem de palavras a partir dos títulos de todos os GTs, oficinas e mesas-redondas do evento.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COMPARATIVO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XIV vs. XV EPED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828800"/>
          <a:ext cx="11064240" cy="39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94360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Grupos de Trabalho cresceram 60% (42 → 67) e as oficinas subiram de 13 para 15. Já as mesas-redondas recuaram de 25 para 22 — uma programação mais concentrada, mas com mais espaço dedicado à submissão de trabalhos em GTs.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PUBLICAÇÕES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Revista de Estudos Empíricos em Direito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5349240" cy="1920240"/>
          </a:xfrm>
          <a:prstGeom prst="roundRect">
            <a:avLst>
              <a:gd name="adj" fmla="val 4762"/>
            </a:avLst>
          </a:prstGeom>
          <a:solidFill>
            <a:srgbClr val="E7F3EA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167128"/>
            <a:ext cx="4800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Fundação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822960" y="2651760"/>
            <a:ext cx="48006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Criada em 2014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080760" y="1965960"/>
            <a:ext cx="5349240" cy="1920240"/>
          </a:xfrm>
          <a:prstGeom prst="roundRect">
            <a:avLst>
              <a:gd name="adj" fmla="val 4762"/>
            </a:avLst>
          </a:prstGeom>
          <a:solidFill>
            <a:srgbClr val="E7F3EA"/>
          </a:solidFill>
          <a:ln/>
        </p:spPr>
      </p:sp>
      <p:sp>
        <p:nvSpPr>
          <p:cNvPr id="8" name="Text 6"/>
          <p:cNvSpPr/>
          <p:nvPr/>
        </p:nvSpPr>
        <p:spPr>
          <a:xfrm>
            <a:off x="6355080" y="2167128"/>
            <a:ext cx="4800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Processo de avaliação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6355080" y="2651760"/>
            <a:ext cx="48006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Todos os artigos publicados atravessam rigoroso processo de dupla avaliação cega por pares (double blind peer review)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48640" y="4069080"/>
            <a:ext cx="5349240" cy="1920240"/>
          </a:xfrm>
          <a:prstGeom prst="roundRect">
            <a:avLst>
              <a:gd name="adj" fmla="val 4762"/>
            </a:avLst>
          </a:prstGeom>
          <a:solidFill>
            <a:srgbClr val="E7F3EA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4270248"/>
            <a:ext cx="4800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Exogenia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822960" y="4754880"/>
            <a:ext cx="48006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Critério de exogenia por unidade da federação superior a 75%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080760" y="4069080"/>
            <a:ext cx="5349240" cy="1920240"/>
          </a:xfrm>
          <a:prstGeom prst="roundRect">
            <a:avLst>
              <a:gd name="adj" fmla="val 4762"/>
            </a:avLst>
          </a:prstGeom>
          <a:solidFill>
            <a:srgbClr val="E7F3EA"/>
          </a:solidFill>
          <a:ln/>
        </p:spPr>
      </p:sp>
      <p:sp>
        <p:nvSpPr>
          <p:cNvPr id="14" name="Text 12"/>
          <p:cNvSpPr/>
          <p:nvPr/>
        </p:nvSpPr>
        <p:spPr>
          <a:xfrm>
            <a:off x="6355080" y="4270248"/>
            <a:ext cx="4800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Seleção editorial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6355080" y="4754880"/>
            <a:ext cx="48006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Possibilidade de publicação de artigos selecionados pelo corpo editorial da Revista em razão de sua reconhecida importância na produção empírica em direito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PUBLICAÇÕES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Editores da Revista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106424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8745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2014-2016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2743200" y="1874520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José Roberto Franco Xavier, Paulo Eduardo Alves Silva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2496312"/>
            <a:ext cx="1106424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496312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2017/2018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2743200" y="249631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Fernando de Castro Fontainha, José Roberto Franco Xavier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3118104"/>
            <a:ext cx="1106424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3118104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2019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743200" y="3118104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Fernando Fontainha, Marcos Vinício Chein Feres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3739896"/>
            <a:ext cx="1106424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3739896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2020/2021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743200" y="3739896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Ludmila Mendonça Lopes Ribeiro, Marcos Vinício Chein Feres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48640" y="4361688"/>
            <a:ext cx="1106424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4361688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2022/2023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2743200" y="4361688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Ludmila Mendonça Lopes Ribeiro, Pedro Heitor Geraldo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48640" y="4983480"/>
            <a:ext cx="1106424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498348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2023/2024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2743200" y="4983480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Pedro Heitor Geraldo, Camila Nicácio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548640" y="5605272"/>
            <a:ext cx="11064240" cy="548640"/>
          </a:xfrm>
          <a:prstGeom prst="roundRect">
            <a:avLst>
              <a:gd name="adj" fmla="val 10000"/>
            </a:avLst>
          </a:prstGeom>
          <a:solidFill>
            <a:srgbClr val="173C30"/>
          </a:solidFill>
          <a:ln/>
        </p:spPr>
      </p:sp>
      <p:sp>
        <p:nvSpPr>
          <p:cNvPr id="23" name="Text 21"/>
          <p:cNvSpPr/>
          <p:nvPr/>
        </p:nvSpPr>
        <p:spPr>
          <a:xfrm>
            <a:off x="822960" y="5605272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4C69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2025/2026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2743200" y="560527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Alexandre Kehrig Veronese Aguiar, João Vitor de Freitas Moreira (atual)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INSTITUCIONAL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que é a REED?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5349240" cy="41148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B2430">
                <a:alpha val="16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22960" y="219456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Uma rede de pesquisa empírica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22960" y="278892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REED, ou Rede de Estudos Empíricos em Direito, é uma organização sem fins </a:t>
            </a:r>
            <a:r>
              <a:rPr lang="en-US" sz="1350" dirty="0" err="1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lucrativos</a:t>
            </a: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que reúne professores(as) e pesquisadores(as) dedicados(as) à pesquisa empírica em direito. A REED também se concentra em reflexões metodológicas e epistemológicas no campo jurídico.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263640" y="1965960"/>
            <a:ext cx="5349240" cy="4114800"/>
          </a:xfrm>
          <a:prstGeom prst="roundRect">
            <a:avLst>
              <a:gd name="adj" fmla="val 2222"/>
            </a:avLst>
          </a:prstGeom>
          <a:solidFill>
            <a:srgbClr val="173C30"/>
          </a:solidFill>
          <a:ln/>
        </p:spPr>
      </p:sp>
      <p:sp>
        <p:nvSpPr>
          <p:cNvPr id="8" name="Text 6"/>
          <p:cNvSpPr/>
          <p:nvPr/>
        </p:nvSpPr>
        <p:spPr>
          <a:xfrm>
            <a:off x="6537960" y="2194560"/>
            <a:ext cx="4800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74C69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Origem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537960" y="2788920"/>
            <a:ext cx="480060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rede nasceu durante o I Encontro de Pesquisa Empírica em Direito, realizado em Ribeirão Preto em setembro de 2011. Desde então, a REED tem impulsionado a pesquisa empírica no direito brasileiro.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PERSPECTIVAS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Desafios da REED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5349240" cy="4114800"/>
          </a:xfrm>
          <a:prstGeom prst="roundRect">
            <a:avLst>
              <a:gd name="adj" fmla="val 2222"/>
            </a:avLst>
          </a:prstGeom>
          <a:solidFill>
            <a:srgbClr val="E7F3EA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2286000"/>
            <a:ext cx="777240" cy="777240"/>
          </a:xfrm>
          <a:prstGeom prst="ellipse">
            <a:avLst/>
          </a:prstGeom>
          <a:solidFill>
            <a:srgbClr val="173C30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28600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1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10" dirty="0"/>
          </a:p>
        </p:txBody>
      </p:sp>
      <p:sp>
        <p:nvSpPr>
          <p:cNvPr id="7" name="Text 5"/>
          <p:cNvSpPr/>
          <p:nvPr/>
        </p:nvSpPr>
        <p:spPr>
          <a:xfrm>
            <a:off x="868680" y="3337560"/>
            <a:ext cx="4709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Diversidade e formação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68680" y="3931920"/>
            <a:ext cx="47091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diversidade regional avançou em 2026, puxada pela sede em Belém. O desafio agora é sustentar esse alcance e oferecer cursos de formação mais regulares.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080760" y="1965960"/>
            <a:ext cx="5349240" cy="4114800"/>
          </a:xfrm>
          <a:prstGeom prst="roundRect">
            <a:avLst>
              <a:gd name="adj" fmla="val 2222"/>
            </a:avLst>
          </a:prstGeom>
          <a:solidFill>
            <a:srgbClr val="E7F3EA"/>
          </a:solidFill>
          <a:ln/>
        </p:spPr>
      </p:sp>
      <p:sp>
        <p:nvSpPr>
          <p:cNvPr id="10" name="Shape 8"/>
          <p:cNvSpPr/>
          <p:nvPr/>
        </p:nvSpPr>
        <p:spPr>
          <a:xfrm>
            <a:off x="6400800" y="2286000"/>
            <a:ext cx="777240" cy="777240"/>
          </a:xfrm>
          <a:prstGeom prst="ellipse">
            <a:avLst/>
          </a:prstGeom>
          <a:solidFill>
            <a:srgbClr val="173C30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0" y="228600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1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10" dirty="0"/>
          </a:p>
        </p:txBody>
      </p:sp>
      <p:sp>
        <p:nvSpPr>
          <p:cNvPr id="12" name="Text 10"/>
          <p:cNvSpPr/>
          <p:nvPr/>
        </p:nvSpPr>
        <p:spPr>
          <a:xfrm>
            <a:off x="6400800" y="3337560"/>
            <a:ext cx="4709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Alinhamento e publicações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400800" y="3931920"/>
            <a:ext cx="47091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Alinhar as discussões aos interesses dos associados e transformar os trabalhos do EPED em publicações da REED.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73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03920" y="-1371600"/>
            <a:ext cx="5486400" cy="5486400"/>
          </a:xfrm>
          <a:prstGeom prst="ellipse">
            <a:avLst/>
          </a:prstGeom>
          <a:solidFill>
            <a:srgbClr val="2D6A4F">
              <a:alpha val="4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286000" y="4114800"/>
            <a:ext cx="5486400" cy="5486400"/>
          </a:xfrm>
          <a:prstGeom prst="ellipse">
            <a:avLst/>
          </a:prstGeom>
          <a:solidFill>
            <a:srgbClr val="2D6A4F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03120"/>
            <a:ext cx="1051560" cy="1051560"/>
          </a:xfrm>
          <a:prstGeom prst="ellipse">
            <a:avLst/>
          </a:prstGeom>
          <a:solidFill>
            <a:srgbClr val="74C69D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10312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LR</a:t>
            </a:r>
            <a:endParaRPr lang="en-US" sz="1725" dirty="0"/>
          </a:p>
        </p:txBody>
      </p:sp>
      <p:sp>
        <p:nvSpPr>
          <p:cNvPr id="6" name="Text 4"/>
          <p:cNvSpPr/>
          <p:nvPr/>
        </p:nvSpPr>
        <p:spPr>
          <a:xfrm>
            <a:off x="822960" y="333756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Obrigada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822960" y="43434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74C6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Ludmila Ribeiro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22960" y="484632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https://reedpesquisa.org/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@reed_pesquisa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2636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REED — Rede de Estudos Empíricos em Direito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00" b="1" i="0" spc="200">
                <a:solidFill>
                  <a:srgbClr val="2D6A4F"/>
                </a:solidFill>
                <a:latin typeface="Calibri"/>
              </a:rPr>
              <a:t>GOVERNANÇA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3607"/>
            <a:ext cx="11064240" cy="46166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000" b="1" i="0" dirty="0" err="1">
                <a:solidFill>
                  <a:srgbClr val="173C30"/>
                </a:solidFill>
                <a:latin typeface="Cambria"/>
              </a:rPr>
              <a:t>Diretoria</a:t>
            </a:r>
            <a:r>
              <a:rPr sz="3000" b="1" i="0" dirty="0">
                <a:solidFill>
                  <a:srgbClr val="173C30"/>
                </a:solidFill>
                <a:latin typeface="Cambria"/>
              </a:rPr>
              <a:t> da REED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74520"/>
            <a:ext cx="11064240" cy="548640"/>
          </a:xfrm>
          <a:prstGeom prst="roundRect">
            <a:avLst>
              <a:gd name="adj" fmla="val 10000"/>
            </a:avLst>
          </a:prstGeom>
          <a:solidFill>
            <a:srgbClr val="173C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1874520"/>
            <a:ext cx="182880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1" i="0">
                <a:solidFill>
                  <a:srgbClr val="74C69D"/>
                </a:solidFill>
                <a:latin typeface="Cambria"/>
              </a:rPr>
              <a:t>2025–2027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1874520"/>
            <a:ext cx="859536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50" b="0" i="0">
                <a:solidFill>
                  <a:srgbClr val="FFFFFF"/>
                </a:solidFill>
                <a:latin typeface="Calibri"/>
              </a:rPr>
              <a:t>Ludmila Ribeiro, José Roberto Xavier, Ulisses Levy Silvério dos Reis, Renato Duro, Ana Paula Sciammarella (atual)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496312"/>
            <a:ext cx="1106424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22960" y="2496312"/>
            <a:ext cx="182880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1" i="0">
                <a:solidFill>
                  <a:srgbClr val="2D6A4F"/>
                </a:solidFill>
                <a:latin typeface="Cambria"/>
              </a:rPr>
              <a:t>2021–2025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2496312"/>
            <a:ext cx="859536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50" b="0" i="0">
                <a:solidFill>
                  <a:srgbClr val="1B2430"/>
                </a:solidFill>
                <a:latin typeface="Calibri"/>
              </a:rPr>
              <a:t>Marcos Vinício Chein Feres, Carolina Harber, Riccardo Cappi, Iagê Zendron Miola, Ludmila Ribeiro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sz="1000" b="0" i="0">
                <a:solidFill>
                  <a:srgbClr val="5C6F66"/>
                </a:solidFill>
                <a:latin typeface="Calibri"/>
              </a:rPr>
              <a:t>18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TRAJETÓRIA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Um breve contexto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3566160" cy="3566160"/>
          </a:xfrm>
          <a:prstGeom prst="roundRect">
            <a:avLst>
              <a:gd name="adj" fmla="val 2564"/>
            </a:avLst>
          </a:prstGeom>
          <a:solidFill>
            <a:srgbClr val="E7F3EA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2423160"/>
            <a:ext cx="777240" cy="777240"/>
          </a:xfrm>
          <a:prstGeom prst="ellipse">
            <a:avLst/>
          </a:prstGeom>
          <a:solidFill>
            <a:srgbClr val="173C30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42316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1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10" dirty="0"/>
          </a:p>
        </p:txBody>
      </p:sp>
      <p:sp>
        <p:nvSpPr>
          <p:cNvPr id="7" name="Text 5"/>
          <p:cNvSpPr/>
          <p:nvPr/>
        </p:nvSpPr>
        <p:spPr>
          <a:xfrm>
            <a:off x="868680" y="342900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2011/2013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68680" y="3977640"/>
            <a:ext cx="29260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Primeiros EPEDs realizados em Ribeirão Preto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297680" y="2103120"/>
            <a:ext cx="3566160" cy="3566160"/>
          </a:xfrm>
          <a:prstGeom prst="roundRect">
            <a:avLst>
              <a:gd name="adj" fmla="val 2564"/>
            </a:avLst>
          </a:prstGeom>
          <a:solidFill>
            <a:srgbClr val="E7F3EA"/>
          </a:solidFill>
          <a:ln/>
        </p:spPr>
      </p:sp>
      <p:sp>
        <p:nvSpPr>
          <p:cNvPr id="10" name="Shape 8"/>
          <p:cNvSpPr/>
          <p:nvPr/>
        </p:nvSpPr>
        <p:spPr>
          <a:xfrm>
            <a:off x="4617720" y="2423160"/>
            <a:ext cx="777240" cy="777240"/>
          </a:xfrm>
          <a:prstGeom prst="ellipse">
            <a:avLst/>
          </a:prstGeom>
          <a:solidFill>
            <a:srgbClr val="173C30"/>
          </a:solidFill>
          <a:ln/>
        </p:spPr>
      </p:sp>
      <p:sp>
        <p:nvSpPr>
          <p:cNvPr id="11" name="Text 9"/>
          <p:cNvSpPr/>
          <p:nvPr/>
        </p:nvSpPr>
        <p:spPr>
          <a:xfrm>
            <a:off x="4617720" y="242316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1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10" dirty="0"/>
          </a:p>
        </p:txBody>
      </p:sp>
      <p:sp>
        <p:nvSpPr>
          <p:cNvPr id="12" name="Text 10"/>
          <p:cNvSpPr/>
          <p:nvPr/>
        </p:nvSpPr>
        <p:spPr>
          <a:xfrm>
            <a:off x="4617720" y="342900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2014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617720" y="3977640"/>
            <a:ext cx="29260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Saída do EPED para cidades com programas de pós-graduação em direito com perspectiva empírica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046720" y="2103120"/>
            <a:ext cx="3566160" cy="3566160"/>
          </a:xfrm>
          <a:prstGeom prst="roundRect">
            <a:avLst>
              <a:gd name="adj" fmla="val 2564"/>
            </a:avLst>
          </a:prstGeom>
          <a:solidFill>
            <a:srgbClr val="E7F3EA"/>
          </a:solidFill>
          <a:ln/>
        </p:spPr>
      </p:sp>
      <p:sp>
        <p:nvSpPr>
          <p:cNvPr id="15" name="Shape 13"/>
          <p:cNvSpPr/>
          <p:nvPr/>
        </p:nvSpPr>
        <p:spPr>
          <a:xfrm>
            <a:off x="8366760" y="2423160"/>
            <a:ext cx="777240" cy="777240"/>
          </a:xfrm>
          <a:prstGeom prst="ellipse">
            <a:avLst/>
          </a:prstGeom>
          <a:solidFill>
            <a:srgbClr val="173C30"/>
          </a:solidFill>
          <a:ln/>
        </p:spPr>
      </p:sp>
      <p:sp>
        <p:nvSpPr>
          <p:cNvPr id="16" name="Text 14"/>
          <p:cNvSpPr/>
          <p:nvPr/>
        </p:nvSpPr>
        <p:spPr>
          <a:xfrm>
            <a:off x="8366760" y="242316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1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10" dirty="0"/>
          </a:p>
        </p:txBody>
      </p:sp>
      <p:sp>
        <p:nvSpPr>
          <p:cNvPr id="17" name="Text 15"/>
          <p:cNvSpPr/>
          <p:nvPr/>
        </p:nvSpPr>
        <p:spPr>
          <a:xfrm>
            <a:off x="8366760" y="342900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2017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366760" y="3977640"/>
            <a:ext cx="29260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Primeiro ERPED em Ribeirão Preto, com edições também em 2019 e 2022 (nas cidades sede do EPED)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TRAJETÓRIA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Evolução do quantitativo de associados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874520"/>
          <a:ext cx="6949440" cy="416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680960" y="1874520"/>
            <a:ext cx="3931920" cy="4160520"/>
          </a:xfrm>
          <a:prstGeom prst="roundRect">
            <a:avLst>
              <a:gd name="adj" fmla="val 2326"/>
            </a:avLst>
          </a:prstGeom>
          <a:solidFill>
            <a:srgbClr val="173C30"/>
          </a:solidFill>
          <a:ln/>
        </p:spPr>
      </p:sp>
      <p:sp>
        <p:nvSpPr>
          <p:cNvPr id="6" name="Text 3"/>
          <p:cNvSpPr/>
          <p:nvPr/>
        </p:nvSpPr>
        <p:spPr>
          <a:xfrm>
            <a:off x="7955280" y="210312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74C6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ASSOCIADOS EM 2026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7955280" y="2468880"/>
            <a:ext cx="3383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1.254</a:t>
            </a:r>
            <a:endParaRPr lang="en-US" sz="4600" dirty="0"/>
          </a:p>
        </p:txBody>
      </p:sp>
      <p:sp>
        <p:nvSpPr>
          <p:cNvPr id="8" name="Text 5"/>
          <p:cNvSpPr/>
          <p:nvPr/>
        </p:nvSpPr>
        <p:spPr>
          <a:xfrm>
            <a:off x="7955280" y="3429000"/>
            <a:ext cx="3383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b="1" dirty="0">
                <a:solidFill>
                  <a:srgbClr val="9EDC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+25% em relação a 2025 (1.000)</a:t>
            </a:r>
            <a:endParaRPr lang="en-US" sz="11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150" b="1" dirty="0">
                <a:solidFill>
                  <a:srgbClr val="9EDC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+318% em relação a 2024 (300)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7955280" y="4297680"/>
            <a:ext cx="33832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trajetória reflete oscilações típicas de adesões anuais: um pico de 605 associados em 2021, recuos em 2020 (pandemia) e 2022, até a retomada de um crescimento consistente a partir de 2024, chegando a 1.254 membros em 2026.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PANORAMA 2026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que mudou em 2026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057400"/>
            <a:ext cx="356616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B2430">
                <a:alpha val="16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49808" y="2313432"/>
            <a:ext cx="316382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b="1" kern="0" spc="5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CRESCIMENTO DA REDE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49808" y="3483864"/>
            <a:ext cx="316382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1.254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749808" y="4268419"/>
            <a:ext cx="3163824" cy="12481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i="1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associados, ante 1.000 em 2025 (+25%)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297680" y="2057400"/>
            <a:ext cx="356616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B2430">
                <a:alpha val="16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498848" y="2313432"/>
            <a:ext cx="316382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b="1" kern="0" spc="5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DISTRIBUIÇÃO GEOGRÁFICA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498848" y="3483864"/>
            <a:ext cx="316382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Norte lidera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498848" y="4268419"/>
            <a:ext cx="3163824" cy="12481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i="1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30% dos associados, ante 8% em 2025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046720" y="2057400"/>
            <a:ext cx="356616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B2430">
                <a:alpha val="16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247888" y="2313432"/>
            <a:ext cx="316382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b="1" kern="0" spc="5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RANKING DE INSTITUIÇÕES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8247888" y="3483864"/>
            <a:ext cx="316382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UFPA em 1º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8247888" y="4268419"/>
            <a:ext cx="3163824" cy="12481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i="1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ultrapassa a USP (líder em 2024) e passa a liderar o ranking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TRAJETÓRIA INSTITUCIONAL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Ranking de instituições — de 2024 a 2026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2404872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B2430">
                <a:alpha val="16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31520" y="2194560"/>
            <a:ext cx="20391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b="1" kern="0" spc="3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USP EM 2024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731520" y="2743200"/>
            <a:ext cx="203911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18%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731520" y="3337560"/>
            <a:ext cx="203911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i="1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líder isolada do ranking em 2024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136392" y="1965960"/>
            <a:ext cx="2404872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B2430">
                <a:alpha val="16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319272" y="2194560"/>
            <a:ext cx="20391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b="1" kern="0" spc="3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UFRJ EM 2024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319272" y="2743200"/>
            <a:ext cx="203911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10%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3319272" y="3337560"/>
            <a:ext cx="203911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i="1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segunda colocada em 2024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724144" y="1965960"/>
            <a:ext cx="2404872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B2430">
                <a:alpha val="16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907024" y="2194560"/>
            <a:ext cx="20391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b="1" kern="0" spc="3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OUTRAS INSTITUIÇÕES (2024)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5907024" y="2743200"/>
            <a:ext cx="203911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72%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5907024" y="3337560"/>
            <a:ext cx="203911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i="1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grande diversidade institucional já em 2024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48640" y="3977640"/>
            <a:ext cx="75895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2024, a distribuição institucional dos associados era concentrada em poucas universidades, com a USP como líder isolada e a UFRJ em segundo lugar.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8366760" y="1965960"/>
            <a:ext cx="3246120" cy="4114800"/>
          </a:xfrm>
          <a:prstGeom prst="roundRect">
            <a:avLst>
              <a:gd name="adj" fmla="val 2817"/>
            </a:avLst>
          </a:prstGeom>
          <a:solidFill>
            <a:srgbClr val="173C30"/>
          </a:solidFill>
          <a:ln/>
        </p:spPr>
      </p:sp>
      <p:sp>
        <p:nvSpPr>
          <p:cNvPr id="18" name="Text 16"/>
          <p:cNvSpPr/>
          <p:nvPr/>
        </p:nvSpPr>
        <p:spPr>
          <a:xfrm>
            <a:off x="8641080" y="2194560"/>
            <a:ext cx="2697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74C6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RANKING EM 2026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641080" y="2606040"/>
            <a:ext cx="2697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UFPA em 1º lugar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8641080" y="3520440"/>
            <a:ext cx="26974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UFPA ultrapassa a USP e passa a liderar o ranking de instituições, refletindo o efeito de sede do XV EPED em Belém.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641080" y="553212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i="1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instituição de vínculo informada pelos associados, 2024 e 2026.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PERFIL DOS ASSOCIADOS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Quem são os(as) associados(as) da REED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057400"/>
            <a:ext cx="356616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B2430">
                <a:alpha val="16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49808" y="2313432"/>
            <a:ext cx="316382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b="1" kern="0" spc="5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POLÍTICA DE AÇÃO AFIRMATIVA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49808" y="3483864"/>
            <a:ext cx="316382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28%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49808" y="4268419"/>
            <a:ext cx="3163824" cy="12481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i="1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são isentos(as) de pagamento — 34,9% em 2024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297680" y="2057400"/>
            <a:ext cx="356616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B2430">
                <a:alpha val="16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498848" y="2313432"/>
            <a:ext cx="316382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b="1" kern="0" spc="5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REPRESENTAÇÃO DE GÊNERO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498848" y="3483864"/>
            <a:ext cx="316382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63%</a:t>
            </a:r>
            <a:endParaRPr lang="en-US" sz="3600" dirty="0"/>
          </a:p>
        </p:txBody>
      </p:sp>
      <p:sp>
        <p:nvSpPr>
          <p:cNvPr id="11" name="Text 9"/>
          <p:cNvSpPr/>
          <p:nvPr/>
        </p:nvSpPr>
        <p:spPr>
          <a:xfrm>
            <a:off x="4498848" y="4268419"/>
            <a:ext cx="3163824" cy="12481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i="1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são mulheres em 2026 — 55,1% em 2024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046720" y="2057400"/>
            <a:ext cx="356616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B2430">
                <a:alpha val="16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247888" y="2313432"/>
            <a:ext cx="316382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b="1" kern="0" spc="5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ATUAÇÃO PROFISSIONAL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8247888" y="3483864"/>
            <a:ext cx="316382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D6A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41%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8247888" y="4268419"/>
            <a:ext cx="3163824" cy="12481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i="1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são estudantes de pós-graduação em 2026 — em 2024, 1/3 eram docentes do magistério superior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PERFIL DOS ASSOCIADOS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73C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Distribuição por identificação étnico-racial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828800"/>
          <a:ext cx="11064240" cy="448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1312</Words>
  <Application>Microsoft Macintosh PowerPoint</Application>
  <PresentationFormat>Widescreen</PresentationFormat>
  <Paragraphs>239</Paragraphs>
  <Slides>21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Cambria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Ludmila Ribeiro</cp:lastModifiedBy>
  <cp:revision>4</cp:revision>
  <dcterms:created xsi:type="dcterms:W3CDTF">2026-08-11T17:25:14Z</dcterms:created>
  <dcterms:modified xsi:type="dcterms:W3CDTF">2026-08-11T17:57:23Z</dcterms:modified>
</cp:coreProperties>
</file>