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8" d="100"/>
          <a:sy n="118" d="100"/>
        </p:scale>
        <p:origin x="3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Planilha_do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Planilha_do_Microsoft_Excel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c:style val="2"/>
  <c:chart>
    <c:title>
      <c:tx>
        <c:rich>
          <a:bodyPr/>
          <a:lstStyle/>
          <a:p>
            <a:pPr>
              <a:defRPr sz="1300" b="0" i="0" u="none" strike="noStrike">
                <a:solidFill>
                  <a:srgbClr val="173C30"/>
                </a:solidFill>
                <a:latin typeface="Arial"/>
              </a:defRPr>
            </a:pPr>
            <a:r>
              <a:rPr lang="pt-BR" sz="1300" b="0" i="0" u="none" strike="noStrike">
                <a:solidFill>
                  <a:srgbClr val="173C30"/>
                </a:solidFill>
                <a:latin typeface="Arial"/>
              </a:rPr>
              <a:t>Receita bruta: R$ 70.982,93</a:t>
            </a:r>
          </a:p>
        </c:rich>
      </c:tx>
      <c:overlay val="0"/>
    </c:title>
    <c:autoTitleDeleted val="0"/>
    <c:plotArea>
      <c:layout/>
      <c:doughnutChart>
        <c:varyColors val="1"/>
        <c:ser>
          <c:idx val="0"/>
          <c:order val="0"/>
          <c:tx>
            <c:strRef>
              <c:f>Sheet1!$B$1</c:f>
              <c:strCache>
                <c:ptCount val="1"/>
                <c:pt idx="0">
                  <c:v>Receita 2024</c:v>
                </c:pt>
              </c:strCache>
            </c:strRef>
          </c:tx>
          <c:spPr>
            <a:solidFill>
              <a:schemeClr val="accent1"/>
            </a:solidFill>
            <a:ln w="9525" cap="flat">
              <a:solidFill>
                <a:srgbClr val="F9F9F9"/>
              </a:solidFill>
              <a:prstDash val="solid"/>
              <a:round/>
            </a:ln>
            <a:effectLst/>
          </c:spPr>
          <c:dPt>
            <c:idx val="0"/>
            <c:bubble3D val="0"/>
            <c:spPr>
              <a:solidFill>
                <a:srgbClr val="2D6A4F"/>
              </a:solidFill>
              <a:effectLst/>
            </c:spPr>
            <c:extLst>
              <c:ext xmlns:c16="http://schemas.microsoft.com/office/drawing/2014/chart" uri="{C3380CC4-5D6E-409C-BE32-E72D297353CC}">
                <c16:uniqueId val="{00000001-502B-6446-85C3-C5BE451FA4A6}"/>
              </c:ext>
            </c:extLst>
          </c:dPt>
          <c:dPt>
            <c:idx val="1"/>
            <c:bubble3D val="0"/>
            <c:spPr>
              <a:solidFill>
                <a:srgbClr val="52B788"/>
              </a:solidFill>
              <a:effectLst/>
            </c:spPr>
            <c:extLst>
              <c:ext xmlns:c16="http://schemas.microsoft.com/office/drawing/2014/chart" uri="{C3380CC4-5D6E-409C-BE32-E72D297353CC}">
                <c16:uniqueId val="{00000003-502B-6446-85C3-C5BE451FA4A6}"/>
              </c:ext>
            </c:extLst>
          </c:dPt>
          <c:dLbls>
            <c:dLbl>
              <c:idx val="0"/>
              <c:numFmt formatCode="0%" sourceLinked="0"/>
              <c:spPr/>
              <c:txPr>
                <a:bodyPr/>
                <a:lstStyle/>
                <a:p>
                  <a:pPr>
                    <a:defRPr sz="1200" b="1" i="0" u="none" strike="noStrike">
                      <a:solidFill>
                        <a:srgbClr val="FFFFFF"/>
                      </a:solidFill>
                      <a:latin typeface="Arial"/>
                    </a:defRPr>
                  </a:pPr>
                  <a:endParaRPr lang="pt-BR"/>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02B-6446-85C3-C5BE451FA4A6}"/>
                </c:ext>
              </c:extLst>
            </c:dLbl>
            <c:dLbl>
              <c:idx val="1"/>
              <c:numFmt formatCode="0%" sourceLinked="0"/>
              <c:spPr/>
              <c:txPr>
                <a:bodyPr/>
                <a:lstStyle/>
                <a:p>
                  <a:pPr>
                    <a:defRPr sz="1200" b="1" i="0" u="none" strike="noStrike">
                      <a:solidFill>
                        <a:srgbClr val="FFFFFF"/>
                      </a:solidFill>
                      <a:latin typeface="Arial"/>
                    </a:defRPr>
                  </a:pPr>
                  <a:endParaRPr lang="pt-BR"/>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02B-6446-85C3-C5BE451FA4A6}"/>
                </c:ext>
              </c:extLst>
            </c:dLbl>
            <c:numFmt formatCode="0%" sourceLinked="0"/>
            <c:spPr>
              <a:noFill/>
              <a:ln>
                <a:noFill/>
              </a:ln>
              <a:effectLst/>
            </c:spPr>
            <c:txPr>
              <a:bodyPr/>
              <a:lstStyle/>
              <a:p>
                <a:pPr>
                  <a:defRPr sz="1800" b="1" i="0" u="none" strike="noStrike">
                    <a:solidFill>
                      <a:srgbClr val="000000"/>
                    </a:solidFill>
                    <a:latin typeface="Arial"/>
                  </a:defRPr>
                </a:pPr>
                <a:endParaRPr lang="pt-BR"/>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Sheet1!$A$2:$A$3</c:f>
              <c:strCache>
                <c:ptCount val="2"/>
                <c:pt idx="0">
                  <c:v>Serviços prestados</c:v>
                </c:pt>
                <c:pt idx="1">
                  <c:v>Doações / inscrições de associados</c:v>
                </c:pt>
              </c:strCache>
            </c:strRef>
          </c:cat>
          <c:val>
            <c:numRef>
              <c:f>Sheet1!$B$2:$B$3</c:f>
              <c:numCache>
                <c:formatCode>General</c:formatCode>
                <c:ptCount val="2"/>
                <c:pt idx="0">
                  <c:v>39193.15</c:v>
                </c:pt>
                <c:pt idx="1">
                  <c:v>31789.78</c:v>
                </c:pt>
              </c:numCache>
            </c:numRef>
          </c:val>
          <c:extLst>
            <c:ext xmlns:c16="http://schemas.microsoft.com/office/drawing/2014/chart" uri="{C3380CC4-5D6E-409C-BE32-E72D297353CC}">
              <c16:uniqueId val="{00000004-502B-6446-85C3-C5BE451FA4A6}"/>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txPr>
        <a:bodyPr/>
        <a:lstStyle/>
        <a:p>
          <a:pPr>
            <a:defRPr sz="1100">
              <a:solidFill>
                <a:srgbClr val="1B2430"/>
              </a:solidFill>
            </a:defRPr>
          </a:pPr>
          <a:endParaRPr lang="en-US"/>
        </a:p>
      </c:txPr>
    </c:legend>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c:style val="2"/>
  <c:chart>
    <c:title>
      <c:tx>
        <c:rich>
          <a:bodyPr/>
          <a:lstStyle/>
          <a:p>
            <a:pPr>
              <a:defRPr sz="1300" b="0" i="0" u="none" strike="noStrike">
                <a:solidFill>
                  <a:srgbClr val="173C30"/>
                </a:solidFill>
                <a:latin typeface="Arial"/>
              </a:defRPr>
            </a:pPr>
            <a:r>
              <a:rPr lang="pt-BR" sz="1300" b="0" i="0" u="none" strike="noStrike">
                <a:solidFill>
                  <a:srgbClr val="173C30"/>
                </a:solidFill>
                <a:latin typeface="Arial"/>
              </a:rPr>
              <a:t>Total de despesas 2024: R$ 56.657,49 (operacionais + financeiras)</a:t>
            </a:r>
          </a:p>
        </c:rich>
      </c:tx>
      <c:overlay val="0"/>
    </c:title>
    <c:autoTitleDeleted val="0"/>
    <c:plotArea>
      <c:layout/>
      <c:barChart>
        <c:barDir val="bar"/>
        <c:grouping val="clustered"/>
        <c:varyColors val="0"/>
        <c:ser>
          <c:idx val="0"/>
          <c:order val="0"/>
          <c:tx>
            <c:strRef>
              <c:f>Sheet1!$B$1</c:f>
              <c:strCache>
                <c:ptCount val="1"/>
                <c:pt idx="0">
                  <c:v>Despesas 2024 (R$)</c:v>
                </c:pt>
              </c:strCache>
            </c:strRef>
          </c:tx>
          <c:spPr>
            <a:solidFill>
              <a:srgbClr val="2D6A4F"/>
            </a:solidFill>
            <a:effectLst/>
          </c:spPr>
          <c:invertIfNegative val="0"/>
          <c:dLbls>
            <c:numFmt formatCode="#,##0" sourceLinked="0"/>
            <c:spPr>
              <a:noFill/>
              <a:ln>
                <a:noFill/>
              </a:ln>
              <a:effectLst/>
            </c:spPr>
            <c:txPr>
              <a:bodyPr/>
              <a:lstStyle/>
              <a:p>
                <a:pPr>
                  <a:defRPr sz="1000" b="0" i="0" u="none" strike="noStrike">
                    <a:solidFill>
                      <a:srgbClr val="1B2430"/>
                    </a:solidFill>
                    <a:latin typeface="Arial"/>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Assistência administrativa</c:v>
                </c:pt>
                <c:pt idx="1">
                  <c:v>Serviços de revisão de texto</c:v>
                </c:pt>
                <c:pt idx="2">
                  <c:v>Serviços de tradução e interpretação</c:v>
                </c:pt>
                <c:pt idx="3">
                  <c:v>Reembolsos</c:v>
                </c:pt>
                <c:pt idx="4">
                  <c:v>Assistência contábil</c:v>
                </c:pt>
                <c:pt idx="5">
                  <c:v>Taxas diversas (impostos e contribuições)</c:v>
                </c:pt>
                <c:pt idx="6">
                  <c:v>Serviços prestados por terceiros</c:v>
                </c:pt>
                <c:pt idx="7">
                  <c:v>Despesas bancárias</c:v>
                </c:pt>
                <c:pt idx="8">
                  <c:v>Taxas de certificação e registros</c:v>
                </c:pt>
              </c:strCache>
            </c:strRef>
          </c:cat>
          <c:val>
            <c:numRef>
              <c:f>Sheet1!$B$2:$B$10</c:f>
              <c:numCache>
                <c:formatCode>General</c:formatCode>
                <c:ptCount val="9"/>
                <c:pt idx="0">
                  <c:v>16228</c:v>
                </c:pt>
                <c:pt idx="1">
                  <c:v>12600</c:v>
                </c:pt>
                <c:pt idx="2">
                  <c:v>9600</c:v>
                </c:pt>
                <c:pt idx="3">
                  <c:v>5709.91</c:v>
                </c:pt>
                <c:pt idx="4">
                  <c:v>4300.1899999999996</c:v>
                </c:pt>
                <c:pt idx="5">
                  <c:v>3192.84</c:v>
                </c:pt>
                <c:pt idx="6">
                  <c:v>2992.3</c:v>
                </c:pt>
                <c:pt idx="7">
                  <c:v>1799.25</c:v>
                </c:pt>
                <c:pt idx="8">
                  <c:v>235</c:v>
                </c:pt>
              </c:numCache>
            </c:numRef>
          </c:val>
          <c:extLst>
            <c:ext xmlns:c16="http://schemas.microsoft.com/office/drawing/2014/chart" uri="{C3380CC4-5D6E-409C-BE32-E72D297353CC}">
              <c16:uniqueId val="{00000000-37D3-1D46-BA0C-6E9703D94AA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1B243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E3E9EF"/>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5C6F6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c:style val="2"/>
  <c:chart>
    <c:title>
      <c:tx>
        <c:rich>
          <a:bodyPr/>
          <a:lstStyle/>
          <a:p>
            <a:pPr>
              <a:defRPr sz="1300" b="0" i="0" u="none" strike="noStrike">
                <a:solidFill>
                  <a:srgbClr val="173C30"/>
                </a:solidFill>
                <a:latin typeface="Arial"/>
              </a:defRPr>
            </a:pPr>
            <a:r>
              <a:rPr lang="pt-BR" sz="1300" b="0" i="0" u="none" strike="noStrike">
                <a:solidFill>
                  <a:srgbClr val="173C30"/>
                </a:solidFill>
                <a:latin typeface="Arial"/>
              </a:rPr>
              <a:t>Total: R$ 62.386,90</a:t>
            </a:r>
          </a:p>
        </c:rich>
      </c:tx>
      <c:overlay val="0"/>
    </c:title>
    <c:autoTitleDeleted val="0"/>
    <c:plotArea>
      <c:layout/>
      <c:barChart>
        <c:barDir val="bar"/>
        <c:grouping val="clustered"/>
        <c:varyColors val="0"/>
        <c:ser>
          <c:idx val="0"/>
          <c:order val="0"/>
          <c:tx>
            <c:strRef>
              <c:f>Sheet1!$B$1</c:f>
              <c:strCache>
                <c:ptCount val="1"/>
                <c:pt idx="0">
                  <c:v>Despesas 2025 (R$)</c:v>
                </c:pt>
              </c:strCache>
            </c:strRef>
          </c:tx>
          <c:spPr>
            <a:solidFill>
              <a:srgbClr val="2D6A4F"/>
            </a:solidFill>
            <a:effectLst/>
          </c:spPr>
          <c:invertIfNegative val="0"/>
          <c:dLbls>
            <c:numFmt formatCode="#,##0" sourceLinked="0"/>
            <c:spPr>
              <a:noFill/>
              <a:ln>
                <a:noFill/>
              </a:ln>
              <a:effectLst/>
            </c:spPr>
            <c:txPr>
              <a:bodyPr/>
              <a:lstStyle/>
              <a:p>
                <a:pPr>
                  <a:defRPr sz="1000" b="0" i="0" u="none" strike="noStrike">
                    <a:solidFill>
                      <a:srgbClr val="1B2430"/>
                    </a:solidFill>
                    <a:latin typeface="Arial"/>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Serviço Pessoa Física</c:v>
                </c:pt>
                <c:pt idx="1">
                  <c:v>Serviço Pessoa Jurídica</c:v>
                </c:pt>
                <c:pt idx="2">
                  <c:v>Despesas administrativas diversas</c:v>
                </c:pt>
                <c:pt idx="3">
                  <c:v>Contabilidade</c:v>
                </c:pt>
                <c:pt idx="4">
                  <c:v>Associação de classe</c:v>
                </c:pt>
                <c:pt idx="5">
                  <c:v>Informática</c:v>
                </c:pt>
              </c:strCache>
            </c:strRef>
          </c:cat>
          <c:val>
            <c:numRef>
              <c:f>Sheet1!$B$2:$B$7</c:f>
              <c:numCache>
                <c:formatCode>General</c:formatCode>
                <c:ptCount val="6"/>
                <c:pt idx="0">
                  <c:v>26852.99</c:v>
                </c:pt>
                <c:pt idx="1">
                  <c:v>16673.38</c:v>
                </c:pt>
                <c:pt idx="2">
                  <c:v>8503.09</c:v>
                </c:pt>
                <c:pt idx="3">
                  <c:v>7448.25</c:v>
                </c:pt>
                <c:pt idx="4">
                  <c:v>1948.35</c:v>
                </c:pt>
                <c:pt idx="5">
                  <c:v>960.84</c:v>
                </c:pt>
              </c:numCache>
            </c:numRef>
          </c:val>
          <c:extLst>
            <c:ext xmlns:c16="http://schemas.microsoft.com/office/drawing/2014/chart" uri="{C3380CC4-5D6E-409C-BE32-E72D297353CC}">
              <c16:uniqueId val="{00000000-E200-8C43-8791-59F778C9358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1B243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E3E9EF"/>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5C6F6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c:style val="2"/>
  <c:chart>
    <c:title>
      <c:tx>
        <c:rich>
          <a:bodyPr/>
          <a:lstStyle/>
          <a:p>
            <a:pPr>
              <a:defRPr sz="1300" b="0" i="0" u="none" strike="noStrike">
                <a:solidFill>
                  <a:srgbClr val="173C30"/>
                </a:solidFill>
                <a:latin typeface="Arial"/>
              </a:defRPr>
            </a:pPr>
            <a:r>
              <a:rPr lang="pt-BR" sz="1300" b="0" i="0" u="none" strike="noStrike">
                <a:solidFill>
                  <a:srgbClr val="173C30"/>
                </a:solidFill>
                <a:latin typeface="Arial"/>
              </a:rPr>
              <a:t>Principais contas — R$</a:t>
            </a:r>
          </a:p>
        </c:rich>
      </c:tx>
      <c:overlay val="0"/>
    </c:title>
    <c:autoTitleDeleted val="0"/>
    <c:plotArea>
      <c:layout/>
      <c:barChart>
        <c:barDir val="col"/>
        <c:grouping val="clustered"/>
        <c:varyColors val="0"/>
        <c:ser>
          <c:idx val="0"/>
          <c:order val="0"/>
          <c:tx>
            <c:strRef>
              <c:f>Sheet1!$B$1</c:f>
              <c:strCache>
                <c:ptCount val="1"/>
                <c:pt idx="0">
                  <c:v>2024</c:v>
                </c:pt>
              </c:strCache>
            </c:strRef>
          </c:tx>
          <c:spPr>
            <a:solidFill>
              <a:srgbClr val="2D6A4F"/>
            </a:solidFill>
            <a:effectLst/>
          </c:spPr>
          <c:invertIfNegative val="0"/>
          <c:dLbls>
            <c:numFmt formatCode="#,##0" sourceLinked="0"/>
            <c:spPr>
              <a:noFill/>
              <a:ln>
                <a:noFill/>
              </a:ln>
              <a:effectLst/>
            </c:spPr>
            <c:txPr>
              <a:bodyPr/>
              <a:lstStyle/>
              <a:p>
                <a:pPr>
                  <a:defRPr sz="950" b="0" i="0" u="none" strike="noStrike">
                    <a:solidFill>
                      <a:srgbClr val="1B2430"/>
                    </a:solidFill>
                    <a:latin typeface="Arial"/>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Ativo total</c:v>
                </c:pt>
                <c:pt idx="1">
                  <c:v>Disponibilidades</c:v>
                </c:pt>
                <c:pt idx="2">
                  <c:v>Adiantamento de clientes</c:v>
                </c:pt>
                <c:pt idx="3">
                  <c:v>Patrimônio líquido</c:v>
                </c:pt>
              </c:strCache>
            </c:strRef>
          </c:cat>
          <c:val>
            <c:numRef>
              <c:f>Sheet1!$B$2:$B$5</c:f>
              <c:numCache>
                <c:formatCode>General</c:formatCode>
                <c:ptCount val="4"/>
                <c:pt idx="0">
                  <c:v>183915.26</c:v>
                </c:pt>
                <c:pt idx="1">
                  <c:v>148146.89000000001</c:v>
                </c:pt>
                <c:pt idx="2">
                  <c:v>79696.61</c:v>
                </c:pt>
                <c:pt idx="3">
                  <c:v>96094.66</c:v>
                </c:pt>
              </c:numCache>
            </c:numRef>
          </c:val>
          <c:extLst>
            <c:ext xmlns:c16="http://schemas.microsoft.com/office/drawing/2014/chart" uri="{C3380CC4-5D6E-409C-BE32-E72D297353CC}">
              <c16:uniqueId val="{00000000-885B-2146-A7F5-5094A64A7E80}"/>
            </c:ext>
          </c:extLst>
        </c:ser>
        <c:ser>
          <c:idx val="1"/>
          <c:order val="1"/>
          <c:tx>
            <c:strRef>
              <c:f>Sheet1!$C$1</c:f>
              <c:strCache>
                <c:ptCount val="1"/>
                <c:pt idx="0">
                  <c:v>2025</c:v>
                </c:pt>
              </c:strCache>
            </c:strRef>
          </c:tx>
          <c:spPr>
            <a:solidFill>
              <a:srgbClr val="52B788"/>
            </a:solidFill>
            <a:effectLst/>
          </c:spPr>
          <c:invertIfNegative val="0"/>
          <c:dLbls>
            <c:numFmt formatCode="#,##0" sourceLinked="0"/>
            <c:spPr>
              <a:noFill/>
              <a:ln>
                <a:noFill/>
              </a:ln>
              <a:effectLst/>
            </c:spPr>
            <c:txPr>
              <a:bodyPr/>
              <a:lstStyle/>
              <a:p>
                <a:pPr>
                  <a:defRPr sz="950" b="0" i="0" u="none" strike="noStrike">
                    <a:solidFill>
                      <a:srgbClr val="1B2430"/>
                    </a:solidFill>
                    <a:latin typeface="Arial"/>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Ativo total</c:v>
                </c:pt>
                <c:pt idx="1">
                  <c:v>Disponibilidades</c:v>
                </c:pt>
                <c:pt idx="2">
                  <c:v>Adiantamento de clientes</c:v>
                </c:pt>
                <c:pt idx="3">
                  <c:v>Patrimônio líquido</c:v>
                </c:pt>
              </c:strCache>
            </c:strRef>
          </c:cat>
          <c:val>
            <c:numRef>
              <c:f>Sheet1!$C$2:$C$5</c:f>
              <c:numCache>
                <c:formatCode>General</c:formatCode>
                <c:ptCount val="4"/>
                <c:pt idx="0">
                  <c:v>260610.64</c:v>
                </c:pt>
                <c:pt idx="1">
                  <c:v>181603.37</c:v>
                </c:pt>
                <c:pt idx="2">
                  <c:v>214787.29</c:v>
                </c:pt>
                <c:pt idx="3">
                  <c:v>37228.36</c:v>
                </c:pt>
              </c:numCache>
            </c:numRef>
          </c:val>
          <c:extLst>
            <c:ext xmlns:c16="http://schemas.microsoft.com/office/drawing/2014/chart" uri="{C3380CC4-5D6E-409C-BE32-E72D297353CC}">
              <c16:uniqueId val="{00000001-885B-2146-A7F5-5094A64A7E80}"/>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1B243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9525" cap="flat">
              <a:solidFill>
                <a:srgbClr val="E3E9E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5C6F66"/>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1B2430"/>
              </a:solidFill>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10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3C30"/>
        </a:solidFill>
        <a:effectLst/>
      </p:bgPr>
    </p:bg>
    <p:spTree>
      <p:nvGrpSpPr>
        <p:cNvPr id="1" name=""/>
        <p:cNvGrpSpPr/>
        <p:nvPr/>
      </p:nvGrpSpPr>
      <p:grpSpPr>
        <a:xfrm>
          <a:off x="0" y="0"/>
          <a:ext cx="0" cy="0"/>
          <a:chOff x="0" y="0"/>
          <a:chExt cx="0" cy="0"/>
        </a:xfrm>
      </p:grpSpPr>
      <p:sp>
        <p:nvSpPr>
          <p:cNvPr id="2" name="Shape 0"/>
          <p:cNvSpPr/>
          <p:nvPr/>
        </p:nvSpPr>
        <p:spPr>
          <a:xfrm>
            <a:off x="8778240" y="-2011680"/>
            <a:ext cx="6400800" cy="6400800"/>
          </a:xfrm>
          <a:prstGeom prst="ellipse">
            <a:avLst/>
          </a:prstGeom>
          <a:solidFill>
            <a:srgbClr val="2D6A4F">
              <a:alpha val="45000"/>
            </a:srgbClr>
          </a:solidFill>
          <a:ln/>
        </p:spPr>
      </p:sp>
      <p:sp>
        <p:nvSpPr>
          <p:cNvPr id="3" name="Shape 1"/>
          <p:cNvSpPr/>
          <p:nvPr/>
        </p:nvSpPr>
        <p:spPr>
          <a:xfrm>
            <a:off x="9692640" y="-1097280"/>
            <a:ext cx="4572000" cy="4572000"/>
          </a:xfrm>
          <a:prstGeom prst="ellipse">
            <a:avLst/>
          </a:prstGeom>
          <a:solidFill>
            <a:srgbClr val="74C69D">
              <a:alpha val="25000"/>
            </a:srgbClr>
          </a:solidFill>
          <a:ln/>
        </p:spPr>
      </p:sp>
      <p:sp>
        <p:nvSpPr>
          <p:cNvPr id="4" name="Shape 2"/>
          <p:cNvSpPr/>
          <p:nvPr/>
        </p:nvSpPr>
        <p:spPr>
          <a:xfrm>
            <a:off x="-2286000" y="4389120"/>
            <a:ext cx="5486400" cy="5486400"/>
          </a:xfrm>
          <a:prstGeom prst="ellipse">
            <a:avLst/>
          </a:prstGeom>
          <a:solidFill>
            <a:srgbClr val="2D6A4F">
              <a:alpha val="40000"/>
            </a:srgbClr>
          </a:solidFill>
          <a:ln/>
        </p:spPr>
      </p:sp>
      <p:sp>
        <p:nvSpPr>
          <p:cNvPr id="5" name="Text 3"/>
          <p:cNvSpPr/>
          <p:nvPr/>
        </p:nvSpPr>
        <p:spPr>
          <a:xfrm>
            <a:off x="822960" y="1600200"/>
            <a:ext cx="9601200" cy="457200"/>
          </a:xfrm>
          <a:prstGeom prst="rect">
            <a:avLst/>
          </a:prstGeom>
          <a:noFill/>
          <a:ln/>
        </p:spPr>
        <p:txBody>
          <a:bodyPr wrap="square" rtlCol="0" anchor="ctr"/>
          <a:lstStyle/>
          <a:p>
            <a:pPr marL="0" indent="0">
              <a:buNone/>
            </a:pPr>
            <a:r>
              <a:rPr lang="en-US" sz="1500" b="1" kern="0" spc="200" dirty="0">
                <a:solidFill>
                  <a:srgbClr val="74C69D"/>
                </a:solidFill>
                <a:latin typeface="Calibri" pitchFamily="34" charset="0"/>
                <a:ea typeface="Calibri" pitchFamily="34" charset="-122"/>
                <a:cs typeface="Calibri" pitchFamily="34" charset="-120"/>
              </a:rPr>
              <a:t>ASSEMBLEIA GERAL DE PRESTAÇÃO DE CONTAS</a:t>
            </a:r>
            <a:endParaRPr lang="en-US" sz="1500" dirty="0"/>
          </a:p>
        </p:txBody>
      </p:sp>
      <p:sp>
        <p:nvSpPr>
          <p:cNvPr id="6" name="Text 4"/>
          <p:cNvSpPr/>
          <p:nvPr/>
        </p:nvSpPr>
        <p:spPr>
          <a:xfrm>
            <a:off x="822960" y="2057400"/>
            <a:ext cx="9875520" cy="1737360"/>
          </a:xfrm>
          <a:prstGeom prst="rect">
            <a:avLst/>
          </a:prstGeom>
          <a:noFill/>
          <a:ln/>
        </p:spPr>
        <p:txBody>
          <a:bodyPr wrap="square" rtlCol="0" anchor="ctr"/>
          <a:lstStyle/>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REED — Instituto Rede de</a:t>
            </a:r>
            <a:endParaRPr lang="en-US" sz="4000" dirty="0"/>
          </a:p>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Estudos Empíricos em Direito</a:t>
            </a:r>
            <a:endParaRPr lang="en-US" sz="4000" dirty="0"/>
          </a:p>
        </p:txBody>
      </p:sp>
      <p:sp>
        <p:nvSpPr>
          <p:cNvPr id="7" name="Text 5"/>
          <p:cNvSpPr/>
          <p:nvPr/>
        </p:nvSpPr>
        <p:spPr>
          <a:xfrm>
            <a:off x="822960" y="3703320"/>
            <a:ext cx="8961120" cy="548640"/>
          </a:xfrm>
          <a:prstGeom prst="rect">
            <a:avLst/>
          </a:prstGeom>
          <a:noFill/>
          <a:ln/>
        </p:spPr>
        <p:txBody>
          <a:bodyPr wrap="square" rtlCol="0" anchor="ctr"/>
          <a:lstStyle/>
          <a:p>
            <a:pPr marL="0" indent="0">
              <a:buNone/>
            </a:pPr>
            <a:r>
              <a:rPr lang="en-US" sz="1700" i="1" dirty="0">
                <a:solidFill>
                  <a:srgbClr val="D8F3DC"/>
                </a:solidFill>
                <a:latin typeface="Calibri" pitchFamily="34" charset="0"/>
                <a:ea typeface="Calibri" pitchFamily="34" charset="-122"/>
                <a:cs typeface="Calibri" pitchFamily="34" charset="-120"/>
              </a:rPr>
              <a:t>Relatório anual, contas e balanço patrimonial dos exercícios de 2024 e 2025</a:t>
            </a:r>
            <a:endParaRPr lang="en-US" sz="1700" dirty="0"/>
          </a:p>
        </p:txBody>
      </p:sp>
      <p:sp>
        <p:nvSpPr>
          <p:cNvPr id="8" name="Text 6"/>
          <p:cNvSpPr/>
          <p:nvPr/>
        </p:nvSpPr>
        <p:spPr>
          <a:xfrm>
            <a:off x="822960" y="4617720"/>
            <a:ext cx="9144000" cy="1188720"/>
          </a:xfrm>
          <a:prstGeom prst="rect">
            <a:avLst/>
          </a:prstGeom>
          <a:noFill/>
          <a:ln/>
        </p:spPr>
        <p:txBody>
          <a:bodyPr wrap="square" rtlCol="0" anchor="ctr"/>
          <a:lstStyle/>
          <a:p>
            <a:pPr marL="0" indent="0">
              <a:lnSpc>
                <a:spcPct val="130000"/>
              </a:lnSpc>
              <a:buNone/>
            </a:pPr>
            <a:r>
              <a:rPr lang="en-US" sz="1500" b="1" dirty="0">
                <a:solidFill>
                  <a:srgbClr val="FFFFFF"/>
                </a:solidFill>
                <a:latin typeface="Calibri" pitchFamily="34" charset="0"/>
                <a:ea typeface="Calibri" pitchFamily="34" charset="-122"/>
                <a:cs typeface="Calibri" pitchFamily="34" charset="-120"/>
              </a:rPr>
              <a:t>12 de agosto de 2026, 18h–19h</a:t>
            </a:r>
            <a:endParaRPr lang="en-US" sz="1500" dirty="0"/>
          </a:p>
          <a:p>
            <a:pPr marL="0" indent="0">
              <a:lnSpc>
                <a:spcPct val="130000"/>
              </a:lnSpc>
              <a:buNone/>
            </a:pPr>
            <a:r>
              <a:rPr lang="en-US" sz="1400" dirty="0">
                <a:solidFill>
                  <a:srgbClr val="D8F3DC"/>
                </a:solidFill>
                <a:latin typeface="Calibri" pitchFamily="34" charset="0"/>
                <a:ea typeface="Calibri" pitchFamily="34" charset="-122"/>
                <a:cs typeface="Calibri" pitchFamily="34" charset="-120"/>
              </a:rPr>
              <a:t>Auditório José Vicente Miranda Filho — ICJ/UFPA, Belém-PA</a:t>
            </a:r>
            <a:endParaRPr lang="en-US" sz="1500" dirty="0"/>
          </a:p>
          <a:p>
            <a:pPr marL="0" indent="0">
              <a:lnSpc>
                <a:spcPct val="130000"/>
              </a:lnSpc>
              <a:buNone/>
            </a:pPr>
            <a:r>
              <a:rPr lang="en-US" sz="1400" dirty="0">
                <a:solidFill>
                  <a:srgbClr val="D8F3DC"/>
                </a:solidFill>
                <a:latin typeface="Calibri" pitchFamily="34" charset="0"/>
                <a:ea typeface="Calibri" pitchFamily="34" charset="-122"/>
                <a:cs typeface="Calibri" pitchFamily="34" charset="-120"/>
              </a:rPr>
              <a:t>XV Encontro de Pesquisa Empírica em Direito (EPED)</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173C30"/>
        </a:solidFill>
        <a:effectLst/>
      </p:bgPr>
    </p:bg>
    <p:spTree>
      <p:nvGrpSpPr>
        <p:cNvPr id="1" name=""/>
        <p:cNvGrpSpPr/>
        <p:nvPr/>
      </p:nvGrpSpPr>
      <p:grpSpPr>
        <a:xfrm>
          <a:off x="0" y="0"/>
          <a:ext cx="0" cy="0"/>
          <a:chOff x="0" y="0"/>
          <a:chExt cx="0" cy="0"/>
        </a:xfrm>
      </p:grpSpPr>
      <p:sp>
        <p:nvSpPr>
          <p:cNvPr id="2" name="Shape 0"/>
          <p:cNvSpPr/>
          <p:nvPr/>
        </p:nvSpPr>
        <p:spPr>
          <a:xfrm>
            <a:off x="8138160" y="2377440"/>
            <a:ext cx="5486400" cy="5486400"/>
          </a:xfrm>
          <a:prstGeom prst="ellipse">
            <a:avLst/>
          </a:prstGeom>
          <a:solidFill>
            <a:srgbClr val="2D6A4F">
              <a:alpha val="45000"/>
            </a:srgbClr>
          </a:solidFill>
          <a:ln/>
        </p:spPr>
      </p:sp>
      <p:sp>
        <p:nvSpPr>
          <p:cNvPr id="3" name="Shape 1"/>
          <p:cNvSpPr/>
          <p:nvPr/>
        </p:nvSpPr>
        <p:spPr>
          <a:xfrm>
            <a:off x="-2743200" y="-2286000"/>
            <a:ext cx="4572000" cy="4572000"/>
          </a:xfrm>
          <a:prstGeom prst="ellipse">
            <a:avLst/>
          </a:prstGeom>
          <a:solidFill>
            <a:srgbClr val="2D6A4F">
              <a:alpha val="35000"/>
            </a:srgbClr>
          </a:solidFill>
          <a:ln/>
        </p:spPr>
      </p:sp>
      <p:sp>
        <p:nvSpPr>
          <p:cNvPr id="4" name="Shape 2"/>
          <p:cNvSpPr/>
          <p:nvPr/>
        </p:nvSpPr>
        <p:spPr>
          <a:xfrm>
            <a:off x="822960" y="1965960"/>
            <a:ext cx="1051560" cy="1051560"/>
          </a:xfrm>
          <a:prstGeom prst="ellipse">
            <a:avLst/>
          </a:prstGeom>
          <a:solidFill>
            <a:srgbClr val="74C69D"/>
          </a:solidFill>
          <a:ln/>
        </p:spPr>
      </p:sp>
      <p:sp>
        <p:nvSpPr>
          <p:cNvPr id="5" name="Text 3"/>
          <p:cNvSpPr/>
          <p:nvPr/>
        </p:nvSpPr>
        <p:spPr>
          <a:xfrm>
            <a:off x="822960" y="1965960"/>
            <a:ext cx="1051560" cy="1051560"/>
          </a:xfrm>
          <a:prstGeom prst="rect">
            <a:avLst/>
          </a:prstGeom>
          <a:noFill/>
          <a:ln/>
        </p:spPr>
        <p:txBody>
          <a:bodyPr wrap="square" rtlCol="0" anchor="ctr"/>
          <a:lstStyle/>
          <a:p>
            <a:pPr marL="0" indent="0" algn="ctr">
              <a:buNone/>
            </a:pPr>
            <a:r>
              <a:rPr lang="en-US" sz="920" b="1" dirty="0">
                <a:solidFill>
                  <a:srgbClr val="173C30"/>
                </a:solidFill>
                <a:latin typeface="Cambria" pitchFamily="34" charset="0"/>
                <a:ea typeface="Cambria" pitchFamily="34" charset="-122"/>
                <a:cs typeface="Cambria" pitchFamily="34" charset="-120"/>
              </a:rPr>
              <a:t>2025</a:t>
            </a:r>
            <a:endParaRPr lang="en-US" sz="920" dirty="0"/>
          </a:p>
        </p:txBody>
      </p:sp>
      <p:sp>
        <p:nvSpPr>
          <p:cNvPr id="6" name="Text 4"/>
          <p:cNvSpPr/>
          <p:nvPr/>
        </p:nvSpPr>
        <p:spPr>
          <a:xfrm>
            <a:off x="2103120" y="2057400"/>
            <a:ext cx="8229600" cy="365760"/>
          </a:xfrm>
          <a:prstGeom prst="rect">
            <a:avLst/>
          </a:prstGeom>
          <a:noFill/>
          <a:ln/>
        </p:spPr>
        <p:txBody>
          <a:bodyPr wrap="square" rtlCol="0" anchor="ctr"/>
          <a:lstStyle/>
          <a:p>
            <a:pPr marL="0" indent="0">
              <a:buNone/>
            </a:pPr>
            <a:r>
              <a:rPr lang="en-US" sz="1500" b="1" kern="0" spc="300" dirty="0">
                <a:solidFill>
                  <a:srgbClr val="74C69D"/>
                </a:solidFill>
                <a:latin typeface="Calibri" pitchFamily="34" charset="0"/>
                <a:ea typeface="Calibri" pitchFamily="34" charset="-122"/>
                <a:cs typeface="Calibri" pitchFamily="34" charset="-120"/>
              </a:rPr>
              <a:t>PRESTAÇÃO DE CONTAS</a:t>
            </a:r>
            <a:endParaRPr lang="en-US" sz="1500" dirty="0"/>
          </a:p>
        </p:txBody>
      </p:sp>
      <p:sp>
        <p:nvSpPr>
          <p:cNvPr id="7" name="Text 5"/>
          <p:cNvSpPr/>
          <p:nvPr/>
        </p:nvSpPr>
        <p:spPr>
          <a:xfrm>
            <a:off x="822960" y="2880360"/>
            <a:ext cx="10058400" cy="146304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Exercício de 2025</a:t>
            </a:r>
            <a:endParaRPr lang="en-US" sz="3800" dirty="0"/>
          </a:p>
        </p:txBody>
      </p:sp>
      <p:sp>
        <p:nvSpPr>
          <p:cNvPr id="8" name="Text 6"/>
          <p:cNvSpPr/>
          <p:nvPr/>
        </p:nvSpPr>
        <p:spPr>
          <a:xfrm>
            <a:off x="822960" y="4160520"/>
            <a:ext cx="9601200" cy="731520"/>
          </a:xfrm>
          <a:prstGeom prst="rect">
            <a:avLst/>
          </a:prstGeom>
          <a:noFill/>
          <a:ln/>
        </p:spPr>
        <p:txBody>
          <a:bodyPr wrap="square" rtlCol="0" anchor="ctr"/>
          <a:lstStyle/>
          <a:p>
            <a:pPr marL="0" indent="0">
              <a:buNone/>
            </a:pPr>
            <a:r>
              <a:rPr lang="en-US" sz="1500" i="1" dirty="0">
                <a:solidFill>
                  <a:srgbClr val="D8F3DC"/>
                </a:solidFill>
                <a:latin typeface="Calibri" pitchFamily="34" charset="0"/>
                <a:ea typeface="Calibri" pitchFamily="34" charset="-122"/>
                <a:cs typeface="Calibri" pitchFamily="34" charset="-120"/>
              </a:rPr>
              <a:t>Balanço patrimonial e demonstração do resultado — 1º de janeiro a 31 de dezembro de 2025</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2025</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Balanço patrimonial — 31/12/2025</a:t>
            </a:r>
            <a:endParaRPr lang="en-US" sz="30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48640" y="1965960"/>
          <a:ext cx="5257800" cy="2514600"/>
        </p:xfrm>
        <a:graphic>
          <a:graphicData uri="http://schemas.openxmlformats.org/drawingml/2006/table">
            <a:tbl>
              <a:tblPr/>
              <a:tblGrid>
                <a:gridCol w="288036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tblGrid>
              <a:tr h="502920">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ATIVO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2025</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extLst>
                  <a:ext uri="{0D108BD9-81ED-4DB2-BD59-A6C34878D82A}">
                    <a16:rowId xmlns:a16="http://schemas.microsoft.com/office/drawing/2014/main" val="10000"/>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Caixa e equivalentes de caixa</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181.603,37</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148.146,89</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1"/>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Contas a receber</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10.940,00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10.940,00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2"/>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Adiantamento a fornecedores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68.067,27</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24.828,37</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3"/>
                  </a:ext>
                </a:extLst>
              </a:tr>
              <a:tr h="502920">
                <a:tc>
                  <a:txBody>
                    <a:bodyPr/>
                    <a:lstStyle/>
                    <a:p>
                      <a:pPr marL="0" indent="0">
                        <a:buNone/>
                      </a:pPr>
                      <a:r>
                        <a:rPr lang="en-US" sz="1150" b="1" dirty="0">
                          <a:solidFill>
                            <a:srgbClr val="1B2430"/>
                          </a:solidFill>
                          <a:latin typeface="Calibri" pitchFamily="34" charset="0"/>
                          <a:ea typeface="Calibri" pitchFamily="34" charset="-122"/>
                          <a:cs typeface="Calibri" pitchFamily="34" charset="-120"/>
                        </a:rPr>
                        <a:t>Total do ativo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260.610,64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183.915,26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extLst>
                  <a:ext uri="{0D108BD9-81ED-4DB2-BD59-A6C34878D82A}">
                    <a16:rowId xmlns:a16="http://schemas.microsoft.com/office/drawing/2014/main" val="10004"/>
                  </a:ext>
                </a:extLst>
              </a:tr>
            </a:tbl>
          </a:graphicData>
        </a:graphic>
      </p:graphicFrame>
      <p:graphicFrame>
        <p:nvGraphicFramePr>
          <p:cNvPr id="25" name="Table 1"/>
          <p:cNvGraphicFramePr>
            <a:graphicFrameLocks noGrp="1"/>
          </p:cNvGraphicFramePr>
          <p:nvPr>
            <p:extLst>
              <p:ext uri="{D42A27DB-BD31-4B8C-83A1-F6EECF244321}">
                <p14:modId xmlns:p14="http://schemas.microsoft.com/office/powerpoint/2010/main" val="1579011935"/>
              </p:ext>
            </p:extLst>
          </p:nvPr>
        </p:nvGraphicFramePr>
        <p:xfrm>
          <a:off x="6263640" y="1965960"/>
          <a:ext cx="5349240" cy="3040380"/>
        </p:xfrm>
        <a:graphic>
          <a:graphicData uri="http://schemas.openxmlformats.org/drawingml/2006/table">
            <a:tbl>
              <a:tblPr/>
              <a:tblGrid>
                <a:gridCol w="3017520">
                  <a:extLst>
                    <a:ext uri="{9D8B030D-6E8A-4147-A177-3AD203B41FA5}">
                      <a16:colId xmlns:a16="http://schemas.microsoft.com/office/drawing/2014/main" val="20000"/>
                    </a:ext>
                  </a:extLst>
                </a:gridCol>
                <a:gridCol w="1161288">
                  <a:extLst>
                    <a:ext uri="{9D8B030D-6E8A-4147-A177-3AD203B41FA5}">
                      <a16:colId xmlns:a16="http://schemas.microsoft.com/office/drawing/2014/main" val="20001"/>
                    </a:ext>
                  </a:extLst>
                </a:gridCol>
                <a:gridCol w="1170432">
                  <a:extLst>
                    <a:ext uri="{9D8B030D-6E8A-4147-A177-3AD203B41FA5}">
                      <a16:colId xmlns:a16="http://schemas.microsoft.com/office/drawing/2014/main" val="20002"/>
                    </a:ext>
                  </a:extLst>
                </a:gridCol>
              </a:tblGrid>
              <a:tr h="434340">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PASSIVO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2025</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extLst>
                  <a:ext uri="{0D108BD9-81ED-4DB2-BD59-A6C34878D82A}">
                    <a16:rowId xmlns:a16="http://schemas.microsoft.com/office/drawing/2014/main" val="10000"/>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Fornecedores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3.464,00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5.393,00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1"/>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Impostos e contribuições a recolher</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1.661,08</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1.661,08</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2"/>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Adiantamento de clientes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214.787,29</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79.696,61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3"/>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Demais contas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3.469,91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1.069,91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4"/>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Patrimônio líquido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37.228,36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96.094,66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5"/>
                  </a:ext>
                </a:extLst>
              </a:tr>
              <a:tr h="434340">
                <a:tc>
                  <a:txBody>
                    <a:bodyPr/>
                    <a:lstStyle/>
                    <a:p>
                      <a:pPr marL="0" indent="0">
                        <a:buNone/>
                      </a:pPr>
                      <a:r>
                        <a:rPr lang="en-US" sz="1150" b="1" dirty="0">
                          <a:solidFill>
                            <a:srgbClr val="1B2430"/>
                          </a:solidFill>
                          <a:latin typeface="Calibri" pitchFamily="34" charset="0"/>
                          <a:ea typeface="Calibri" pitchFamily="34" charset="-122"/>
                          <a:cs typeface="Calibri" pitchFamily="34" charset="-120"/>
                        </a:rPr>
                        <a:t>Total do passivo + PL</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260.610,64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183.915,26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extLst>
                  <a:ext uri="{0D108BD9-81ED-4DB2-BD59-A6C34878D82A}">
                    <a16:rowId xmlns:a16="http://schemas.microsoft.com/office/drawing/2014/main" val="10006"/>
                  </a:ext>
                </a:extLst>
              </a:tr>
            </a:tbl>
          </a:graphicData>
        </a:graphic>
      </p:graphicFrame>
      <p:sp>
        <p:nvSpPr>
          <p:cNvPr id="6" name="Text 2"/>
          <p:cNvSpPr/>
          <p:nvPr/>
        </p:nvSpPr>
        <p:spPr>
          <a:xfrm>
            <a:off x="548640" y="6355080"/>
            <a:ext cx="11064240" cy="365760"/>
          </a:xfrm>
          <a:prstGeom prst="rect">
            <a:avLst/>
          </a:prstGeom>
          <a:noFill/>
          <a:ln/>
        </p:spPr>
        <p:txBody>
          <a:bodyPr wrap="square" rtlCol="0" anchor="ctr"/>
          <a:lstStyle/>
          <a:p>
            <a:pPr marL="0" indent="0">
              <a:buNone/>
            </a:pPr>
            <a:r>
              <a:rPr lang="en-US" sz="950" i="1" dirty="0">
                <a:solidFill>
                  <a:srgbClr val="5C6F66"/>
                </a:solidFill>
                <a:latin typeface="Calibri" pitchFamily="34" charset="0"/>
                <a:ea typeface="Calibri" pitchFamily="34" charset="-122"/>
                <a:cs typeface="Calibri" pitchFamily="34" charset="-120"/>
              </a:rPr>
              <a:t>Valores em R$. Fonte: Balanço Patrimonial findo em 31/12/2025, assinado por Ludmila Mendonça Lopes Ribeiro (Diretora) e Hebert de Jesus Barbosa (Contador — CRC-SP 1SP 254.554/O-4).</a:t>
            </a:r>
            <a:endParaRPr lang="en-US" sz="950" dirty="0"/>
          </a:p>
        </p:txBody>
      </p:sp>
      <p:sp>
        <p:nvSpPr>
          <p:cNvPr id="7" name="Text 3"/>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09</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4FAF6"/>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2025</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Demonstração do resultado — 2025</a:t>
            </a:r>
            <a:endParaRPr lang="en-US" sz="3000" dirty="0"/>
          </a:p>
        </p:txBody>
      </p:sp>
      <p:sp>
        <p:nvSpPr>
          <p:cNvPr id="4" name="Shape 2"/>
          <p:cNvSpPr/>
          <p:nvPr/>
        </p:nvSpPr>
        <p:spPr>
          <a:xfrm>
            <a:off x="548640" y="1965960"/>
            <a:ext cx="7863840" cy="566928"/>
          </a:xfrm>
          <a:prstGeom prst="roundRect">
            <a:avLst>
              <a:gd name="adj" fmla="val 9677"/>
            </a:avLst>
          </a:prstGeom>
          <a:solidFill>
            <a:srgbClr val="FFFFFF"/>
          </a:solidFill>
          <a:ln/>
        </p:spPr>
      </p:sp>
      <p:sp>
        <p:nvSpPr>
          <p:cNvPr id="5" name="Text 3"/>
          <p:cNvSpPr/>
          <p:nvPr/>
        </p:nvSpPr>
        <p:spPr>
          <a:xfrm>
            <a:off x="777240" y="1965960"/>
            <a:ext cx="5486400" cy="566928"/>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Receita bruta operacional reconhecida</a:t>
            </a:r>
            <a:endParaRPr lang="en-US" sz="1300" dirty="0"/>
          </a:p>
        </p:txBody>
      </p:sp>
      <p:sp>
        <p:nvSpPr>
          <p:cNvPr id="6" name="Text 4"/>
          <p:cNvSpPr/>
          <p:nvPr/>
        </p:nvSpPr>
        <p:spPr>
          <a:xfrm>
            <a:off x="6309360" y="1965960"/>
            <a:ext cx="1965960" cy="566928"/>
          </a:xfrm>
          <a:prstGeom prst="rect">
            <a:avLst/>
          </a:prstGeom>
          <a:noFill/>
          <a:ln/>
        </p:spPr>
        <p:txBody>
          <a:bodyPr wrap="square" rtlCol="0" anchor="ctr"/>
          <a:lstStyle/>
          <a:p>
            <a:pPr marL="0" indent="0" algn="r">
              <a:buNone/>
            </a:pPr>
            <a:r>
              <a:rPr lang="en-US" sz="1300" b="1" dirty="0">
                <a:solidFill>
                  <a:srgbClr val="5C6F66"/>
                </a:solidFill>
                <a:latin typeface="Calibri" pitchFamily="34" charset="0"/>
                <a:ea typeface="Calibri" pitchFamily="34" charset="-122"/>
                <a:cs typeface="Calibri" pitchFamily="34" charset="-120"/>
              </a:rPr>
              <a:t>R$ 0,00</a:t>
            </a:r>
            <a:endParaRPr lang="en-US" sz="1300" dirty="0"/>
          </a:p>
        </p:txBody>
      </p:sp>
      <p:sp>
        <p:nvSpPr>
          <p:cNvPr id="7" name="Shape 5"/>
          <p:cNvSpPr/>
          <p:nvPr/>
        </p:nvSpPr>
        <p:spPr>
          <a:xfrm>
            <a:off x="548640" y="2624328"/>
            <a:ext cx="7863840" cy="566928"/>
          </a:xfrm>
          <a:prstGeom prst="roundRect">
            <a:avLst>
              <a:gd name="adj" fmla="val 9677"/>
            </a:avLst>
          </a:prstGeom>
          <a:solidFill>
            <a:srgbClr val="FFFFFF"/>
          </a:solidFill>
          <a:ln/>
        </p:spPr>
      </p:sp>
      <p:sp>
        <p:nvSpPr>
          <p:cNvPr id="8" name="Text 6"/>
          <p:cNvSpPr/>
          <p:nvPr/>
        </p:nvSpPr>
        <p:spPr>
          <a:xfrm>
            <a:off x="777240" y="2624328"/>
            <a:ext cx="5486400" cy="566928"/>
          </a:xfrm>
          <a:prstGeom prst="rect">
            <a:avLst/>
          </a:prstGeom>
          <a:noFill/>
          <a:ln/>
        </p:spPr>
        <p:txBody>
          <a:bodyPr wrap="square" rtlCol="0" anchor="ctr"/>
          <a:lstStyle/>
          <a:p>
            <a:pPr marL="0" indent="0">
              <a:buNone/>
            </a:pPr>
            <a:r>
              <a:rPr lang="en-US" sz="1300" dirty="0">
                <a:solidFill>
                  <a:srgbClr val="173C30"/>
                </a:solidFill>
                <a:latin typeface="Calibri" pitchFamily="34" charset="0"/>
                <a:ea typeface="Calibri" pitchFamily="34" charset="-122"/>
                <a:cs typeface="Calibri" pitchFamily="34" charset="-120"/>
              </a:rPr>
              <a:t>(–) Despesas administrativas</a:t>
            </a:r>
            <a:endParaRPr lang="en-US" sz="1300" dirty="0"/>
          </a:p>
        </p:txBody>
      </p:sp>
      <p:sp>
        <p:nvSpPr>
          <p:cNvPr id="9" name="Text 7"/>
          <p:cNvSpPr/>
          <p:nvPr/>
        </p:nvSpPr>
        <p:spPr>
          <a:xfrm>
            <a:off x="6309360" y="2624328"/>
            <a:ext cx="1965960" cy="566928"/>
          </a:xfrm>
          <a:prstGeom prst="rect">
            <a:avLst/>
          </a:prstGeom>
          <a:noFill/>
          <a:ln/>
        </p:spPr>
        <p:txBody>
          <a:bodyPr wrap="square" rtlCol="0" anchor="ctr"/>
          <a:lstStyle/>
          <a:p>
            <a:pPr marL="0" indent="0" algn="r">
              <a:buNone/>
            </a:pPr>
            <a:r>
              <a:rPr lang="en-US" sz="1300" b="1" dirty="0">
                <a:solidFill>
                  <a:srgbClr val="5C6F66"/>
                </a:solidFill>
                <a:latin typeface="Calibri" pitchFamily="34" charset="0"/>
                <a:ea typeface="Calibri" pitchFamily="34" charset="-122"/>
                <a:cs typeface="Calibri" pitchFamily="34" charset="-120"/>
              </a:rPr>
              <a:t>- R$ 62.386,90</a:t>
            </a:r>
            <a:endParaRPr lang="en-US" sz="1300" dirty="0"/>
          </a:p>
        </p:txBody>
      </p:sp>
      <p:sp>
        <p:nvSpPr>
          <p:cNvPr id="10" name="Shape 8"/>
          <p:cNvSpPr/>
          <p:nvPr/>
        </p:nvSpPr>
        <p:spPr>
          <a:xfrm>
            <a:off x="548640" y="3282696"/>
            <a:ext cx="7863840" cy="566928"/>
          </a:xfrm>
          <a:prstGeom prst="roundRect">
            <a:avLst>
              <a:gd name="adj" fmla="val 9677"/>
            </a:avLst>
          </a:prstGeom>
          <a:solidFill>
            <a:srgbClr val="FFFFFF"/>
          </a:solidFill>
          <a:ln/>
        </p:spPr>
      </p:sp>
      <p:sp>
        <p:nvSpPr>
          <p:cNvPr id="11" name="Text 9"/>
          <p:cNvSpPr/>
          <p:nvPr/>
        </p:nvSpPr>
        <p:spPr>
          <a:xfrm>
            <a:off x="777240" y="3282696"/>
            <a:ext cx="5486400" cy="566928"/>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Resultado antes do financeiro</a:t>
            </a:r>
            <a:endParaRPr lang="en-US" sz="1300" dirty="0"/>
          </a:p>
        </p:txBody>
      </p:sp>
      <p:sp>
        <p:nvSpPr>
          <p:cNvPr id="12" name="Text 10"/>
          <p:cNvSpPr/>
          <p:nvPr/>
        </p:nvSpPr>
        <p:spPr>
          <a:xfrm>
            <a:off x="6309360" y="3282696"/>
            <a:ext cx="1965960" cy="566928"/>
          </a:xfrm>
          <a:prstGeom prst="rect">
            <a:avLst/>
          </a:prstGeom>
          <a:noFill/>
          <a:ln/>
        </p:spPr>
        <p:txBody>
          <a:bodyPr wrap="square" rtlCol="0" anchor="ctr"/>
          <a:lstStyle/>
          <a:p>
            <a:pPr marL="0" indent="0" algn="r">
              <a:buNone/>
            </a:pPr>
            <a:r>
              <a:rPr lang="en-US" sz="1300" b="1" dirty="0">
                <a:solidFill>
                  <a:srgbClr val="9C2B2B"/>
                </a:solidFill>
                <a:latin typeface="Calibri" pitchFamily="34" charset="0"/>
                <a:ea typeface="Calibri" pitchFamily="34" charset="-122"/>
                <a:cs typeface="Calibri" pitchFamily="34" charset="-120"/>
              </a:rPr>
              <a:t>- R$ 62.386,90</a:t>
            </a:r>
            <a:endParaRPr lang="en-US" sz="1300" dirty="0"/>
          </a:p>
        </p:txBody>
      </p:sp>
      <p:sp>
        <p:nvSpPr>
          <p:cNvPr id="13" name="Shape 11"/>
          <p:cNvSpPr/>
          <p:nvPr/>
        </p:nvSpPr>
        <p:spPr>
          <a:xfrm>
            <a:off x="548640" y="3941064"/>
            <a:ext cx="7863840" cy="566928"/>
          </a:xfrm>
          <a:prstGeom prst="roundRect">
            <a:avLst>
              <a:gd name="adj" fmla="val 9677"/>
            </a:avLst>
          </a:prstGeom>
          <a:solidFill>
            <a:srgbClr val="FFFFFF"/>
          </a:solidFill>
          <a:ln/>
        </p:spPr>
      </p:sp>
      <p:sp>
        <p:nvSpPr>
          <p:cNvPr id="14" name="Text 12"/>
          <p:cNvSpPr/>
          <p:nvPr/>
        </p:nvSpPr>
        <p:spPr>
          <a:xfrm>
            <a:off x="777240" y="3941064"/>
            <a:ext cx="5486400" cy="566928"/>
          </a:xfrm>
          <a:prstGeom prst="rect">
            <a:avLst/>
          </a:prstGeom>
          <a:noFill/>
          <a:ln/>
        </p:spPr>
        <p:txBody>
          <a:bodyPr wrap="square" rtlCol="0" anchor="ctr"/>
          <a:lstStyle/>
          <a:p>
            <a:pPr marL="0" indent="0">
              <a:buNone/>
            </a:pPr>
            <a:r>
              <a:rPr lang="en-US" sz="1300" dirty="0">
                <a:solidFill>
                  <a:srgbClr val="173C30"/>
                </a:solidFill>
                <a:latin typeface="Calibri" pitchFamily="34" charset="0"/>
                <a:ea typeface="Calibri" pitchFamily="34" charset="-122"/>
                <a:cs typeface="Calibri" pitchFamily="34" charset="-120"/>
              </a:rPr>
              <a:t>(+) Resultado financeiro líquido</a:t>
            </a:r>
            <a:endParaRPr lang="en-US" sz="1300" dirty="0"/>
          </a:p>
        </p:txBody>
      </p:sp>
      <p:sp>
        <p:nvSpPr>
          <p:cNvPr id="15" name="Text 13"/>
          <p:cNvSpPr/>
          <p:nvPr/>
        </p:nvSpPr>
        <p:spPr>
          <a:xfrm>
            <a:off x="6309360" y="3941064"/>
            <a:ext cx="1965960" cy="566928"/>
          </a:xfrm>
          <a:prstGeom prst="rect">
            <a:avLst/>
          </a:prstGeom>
          <a:noFill/>
          <a:ln/>
        </p:spPr>
        <p:txBody>
          <a:bodyPr wrap="square" rtlCol="0" anchor="ctr"/>
          <a:lstStyle/>
          <a:p>
            <a:pPr marL="0" indent="0" algn="r">
              <a:buNone/>
            </a:pPr>
            <a:r>
              <a:rPr lang="en-US" sz="1300" b="1" dirty="0">
                <a:solidFill>
                  <a:srgbClr val="2D6A4F"/>
                </a:solidFill>
                <a:latin typeface="Calibri" pitchFamily="34" charset="0"/>
                <a:ea typeface="Calibri" pitchFamily="34" charset="-122"/>
                <a:cs typeface="Calibri" pitchFamily="34" charset="-120"/>
              </a:rPr>
              <a:t>+ R$ 3.520,60</a:t>
            </a:r>
            <a:endParaRPr lang="en-US" sz="1300" dirty="0"/>
          </a:p>
        </p:txBody>
      </p:sp>
      <p:sp>
        <p:nvSpPr>
          <p:cNvPr id="16" name="Shape 14"/>
          <p:cNvSpPr/>
          <p:nvPr/>
        </p:nvSpPr>
        <p:spPr>
          <a:xfrm>
            <a:off x="548640" y="4690872"/>
            <a:ext cx="7863840" cy="777240"/>
          </a:xfrm>
          <a:prstGeom prst="roundRect">
            <a:avLst>
              <a:gd name="adj" fmla="val 9412"/>
            </a:avLst>
          </a:prstGeom>
          <a:solidFill>
            <a:srgbClr val="9C2B2B"/>
          </a:solidFill>
          <a:ln/>
        </p:spPr>
      </p:sp>
      <p:sp>
        <p:nvSpPr>
          <p:cNvPr id="17" name="Text 15"/>
          <p:cNvSpPr/>
          <p:nvPr/>
        </p:nvSpPr>
        <p:spPr>
          <a:xfrm>
            <a:off x="822960" y="4690872"/>
            <a:ext cx="5029200" cy="777240"/>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DÉFICIT DO EXERCÍCIO</a:t>
            </a:r>
            <a:endParaRPr lang="en-US" sz="1600" dirty="0"/>
          </a:p>
        </p:txBody>
      </p:sp>
      <p:sp>
        <p:nvSpPr>
          <p:cNvPr id="18" name="Text 16"/>
          <p:cNvSpPr/>
          <p:nvPr/>
        </p:nvSpPr>
        <p:spPr>
          <a:xfrm>
            <a:off x="5943600" y="4690872"/>
            <a:ext cx="2331720" cy="777240"/>
          </a:xfrm>
          <a:prstGeom prst="rect">
            <a:avLst/>
          </a:prstGeom>
          <a:noFill/>
          <a:ln/>
        </p:spPr>
        <p:txBody>
          <a:bodyPr wrap="square" rtlCol="0" anchor="ctr"/>
          <a:lstStyle/>
          <a:p>
            <a:pPr marL="0" indent="0" algn="r">
              <a:buNone/>
            </a:pPr>
            <a:r>
              <a:rPr lang="en-US" sz="2000" b="1" dirty="0">
                <a:solidFill>
                  <a:srgbClr val="FFFFFF"/>
                </a:solidFill>
                <a:latin typeface="Cambria" pitchFamily="34" charset="0"/>
                <a:ea typeface="Cambria" pitchFamily="34" charset="-122"/>
                <a:cs typeface="Cambria" pitchFamily="34" charset="-120"/>
              </a:rPr>
              <a:t>–R$ 58.866,30</a:t>
            </a:r>
            <a:endParaRPr lang="en-US" sz="2000" dirty="0"/>
          </a:p>
        </p:txBody>
      </p:sp>
      <p:sp>
        <p:nvSpPr>
          <p:cNvPr id="19" name="Shape 17"/>
          <p:cNvSpPr/>
          <p:nvPr/>
        </p:nvSpPr>
        <p:spPr>
          <a:xfrm>
            <a:off x="8686800" y="1965960"/>
            <a:ext cx="2926080" cy="3977640"/>
          </a:xfrm>
          <a:prstGeom prst="roundRect">
            <a:avLst>
              <a:gd name="adj" fmla="val 3125"/>
            </a:avLst>
          </a:prstGeom>
          <a:solidFill>
            <a:srgbClr val="173C30"/>
          </a:solidFill>
          <a:ln/>
        </p:spPr>
      </p:sp>
      <p:sp>
        <p:nvSpPr>
          <p:cNvPr id="20" name="Text 18"/>
          <p:cNvSpPr/>
          <p:nvPr/>
        </p:nvSpPr>
        <p:spPr>
          <a:xfrm>
            <a:off x="8915400" y="2148840"/>
            <a:ext cx="2468880" cy="365760"/>
          </a:xfrm>
          <a:prstGeom prst="rect">
            <a:avLst/>
          </a:prstGeom>
          <a:noFill/>
          <a:ln/>
        </p:spPr>
        <p:txBody>
          <a:bodyPr wrap="square" rtlCol="0" anchor="ctr"/>
          <a:lstStyle/>
          <a:p>
            <a:pPr marL="0" indent="0">
              <a:buNone/>
            </a:pPr>
            <a:r>
              <a:rPr lang="en-US" sz="1200" dirty="0">
                <a:solidFill>
                  <a:srgbClr val="D8F3DC"/>
                </a:solidFill>
                <a:latin typeface="Calibri" pitchFamily="34" charset="0"/>
                <a:ea typeface="Calibri" pitchFamily="34" charset="-122"/>
                <a:cs typeface="Calibri" pitchFamily="34" charset="-120"/>
              </a:rPr>
              <a:t>Situação de caixa</a:t>
            </a:r>
            <a:endParaRPr lang="en-US" sz="1200" dirty="0"/>
          </a:p>
        </p:txBody>
      </p:sp>
      <p:sp>
        <p:nvSpPr>
          <p:cNvPr id="21" name="Text 19"/>
          <p:cNvSpPr/>
          <p:nvPr/>
        </p:nvSpPr>
        <p:spPr>
          <a:xfrm>
            <a:off x="8915400" y="2468880"/>
            <a:ext cx="2468880" cy="594360"/>
          </a:xfrm>
          <a:prstGeom prst="rect">
            <a:avLst/>
          </a:prstGeom>
          <a:noFill/>
          <a:ln/>
        </p:spPr>
        <p:txBody>
          <a:bodyPr wrap="square" rtlCol="0" anchor="ctr"/>
          <a:lstStyle/>
          <a:p>
            <a:pPr marL="0" indent="0">
              <a:buNone/>
            </a:pPr>
            <a:r>
              <a:rPr lang="en-US" sz="2400" b="1" dirty="0">
                <a:solidFill>
                  <a:srgbClr val="74C69D"/>
                </a:solidFill>
                <a:latin typeface="Cambria" pitchFamily="34" charset="0"/>
                <a:ea typeface="Cambria" pitchFamily="34" charset="-122"/>
                <a:cs typeface="Cambria" pitchFamily="34" charset="-120"/>
              </a:rPr>
              <a:t>R$ 181.603,37</a:t>
            </a:r>
            <a:endParaRPr lang="en-US" sz="2400" dirty="0"/>
          </a:p>
        </p:txBody>
      </p:sp>
      <p:sp>
        <p:nvSpPr>
          <p:cNvPr id="22" name="Text 20"/>
          <p:cNvSpPr/>
          <p:nvPr/>
        </p:nvSpPr>
        <p:spPr>
          <a:xfrm>
            <a:off x="8915400" y="3063240"/>
            <a:ext cx="2468880" cy="457200"/>
          </a:xfrm>
          <a:prstGeom prst="rect">
            <a:avLst/>
          </a:prstGeom>
          <a:noFill/>
          <a:ln/>
        </p:spPr>
        <p:txBody>
          <a:bodyPr wrap="square" rtlCol="0" anchor="ctr"/>
          <a:lstStyle/>
          <a:p>
            <a:pPr marL="0" indent="0">
              <a:lnSpc>
                <a:spcPct val="120000"/>
              </a:lnSpc>
              <a:buNone/>
            </a:pPr>
            <a:r>
              <a:rPr lang="en-US" sz="1000" i="1" dirty="0">
                <a:solidFill>
                  <a:srgbClr val="D8F3DC"/>
                </a:solidFill>
                <a:latin typeface="Calibri" pitchFamily="34" charset="0"/>
                <a:ea typeface="Calibri" pitchFamily="34" charset="-122"/>
                <a:cs typeface="Calibri" pitchFamily="34" charset="-120"/>
              </a:rPr>
              <a:t>em caixa e equivalentes, 31/12/2025</a:t>
            </a:r>
            <a:endParaRPr lang="en-US" sz="1000" dirty="0"/>
          </a:p>
        </p:txBody>
      </p:sp>
      <p:sp>
        <p:nvSpPr>
          <p:cNvPr id="23" name="Text 21"/>
          <p:cNvSpPr/>
          <p:nvPr/>
        </p:nvSpPr>
        <p:spPr>
          <a:xfrm>
            <a:off x="8915400" y="3520440"/>
            <a:ext cx="2468880" cy="365760"/>
          </a:xfrm>
          <a:prstGeom prst="rect">
            <a:avLst/>
          </a:prstGeom>
          <a:noFill/>
          <a:ln/>
        </p:spPr>
        <p:txBody>
          <a:bodyPr wrap="square" rtlCol="0" anchor="ctr"/>
          <a:lstStyle/>
          <a:p>
            <a:pPr marL="0" indent="0">
              <a:buNone/>
            </a:pPr>
            <a:r>
              <a:rPr lang="en-US" sz="1200" b="1" dirty="0">
                <a:solidFill>
                  <a:srgbClr val="9EDCB8"/>
                </a:solidFill>
                <a:latin typeface="Calibri" pitchFamily="34" charset="0"/>
                <a:ea typeface="Calibri" pitchFamily="34" charset="-122"/>
                <a:cs typeface="Calibri" pitchFamily="34" charset="-120"/>
              </a:rPr>
              <a:t>+22,6% frente a 2024</a:t>
            </a:r>
            <a:endParaRPr lang="en-US" sz="1200" dirty="0"/>
          </a:p>
        </p:txBody>
      </p:sp>
      <p:sp>
        <p:nvSpPr>
          <p:cNvPr id="24" name="Text 22"/>
          <p:cNvSpPr/>
          <p:nvPr/>
        </p:nvSpPr>
        <p:spPr>
          <a:xfrm>
            <a:off x="8915400" y="4069080"/>
            <a:ext cx="2468880" cy="1371600"/>
          </a:xfrm>
          <a:prstGeom prst="rect">
            <a:avLst/>
          </a:prstGeom>
          <a:noFill/>
          <a:ln/>
        </p:spPr>
        <p:txBody>
          <a:bodyPr wrap="square" rtlCol="0" anchor="ctr"/>
          <a:lstStyle/>
          <a:p>
            <a:pPr marL="0" indent="0">
              <a:lnSpc>
                <a:spcPct val="125000"/>
              </a:lnSpc>
              <a:buNone/>
            </a:pPr>
            <a:r>
              <a:rPr lang="en-US" sz="1050" dirty="0">
                <a:solidFill>
                  <a:srgbClr val="FFFFFF"/>
                </a:solidFill>
                <a:latin typeface="Calibri" pitchFamily="34" charset="0"/>
                <a:ea typeface="Calibri" pitchFamily="34" charset="-122"/>
                <a:cs typeface="Calibri" pitchFamily="34" charset="-120"/>
              </a:rPr>
              <a:t>O déficit contábil não representa perda de caixa: nenhuma receita operacional foi reconhecida no resultado de 2025, mas o caixa da REED segue positivo e cresceu em relação a 2024.</a:t>
            </a:r>
            <a:endParaRPr lang="en-US" sz="1050" dirty="0"/>
          </a:p>
        </p:txBody>
      </p:sp>
      <p:sp>
        <p:nvSpPr>
          <p:cNvPr id="25" name="Text 23"/>
          <p:cNvSpPr/>
          <p:nvPr/>
        </p:nvSpPr>
        <p:spPr>
          <a:xfrm>
            <a:off x="8915400" y="5532120"/>
            <a:ext cx="2468880" cy="365760"/>
          </a:xfrm>
          <a:prstGeom prst="rect">
            <a:avLst/>
          </a:prstGeom>
          <a:noFill/>
          <a:ln/>
        </p:spPr>
        <p:txBody>
          <a:bodyPr wrap="square" rtlCol="0" anchor="ctr"/>
          <a:lstStyle/>
          <a:p>
            <a:pPr marL="0" indent="0">
              <a:buNone/>
            </a:pPr>
            <a:r>
              <a:rPr lang="en-US" sz="1000" i="1" dirty="0">
                <a:solidFill>
                  <a:srgbClr val="D8F3DC"/>
                </a:solidFill>
                <a:latin typeface="Calibri" pitchFamily="34" charset="0"/>
                <a:ea typeface="Calibri" pitchFamily="34" charset="-122"/>
                <a:cs typeface="Calibri" pitchFamily="34" charset="-120"/>
              </a:rPr>
              <a:t>Ver explicação completa na próxima página.</a:t>
            </a:r>
            <a:endParaRPr lang="en-US" sz="1000" dirty="0"/>
          </a:p>
        </p:txBody>
      </p:sp>
      <p:sp>
        <p:nvSpPr>
          <p:cNvPr id="26" name="Text 24"/>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2025</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Composição das despesas administrativas — 2025</a:t>
            </a:r>
            <a:endParaRPr lang="en-US" sz="3000" dirty="0"/>
          </a:p>
        </p:txBody>
      </p:sp>
      <p:graphicFrame>
        <p:nvGraphicFramePr>
          <p:cNvPr id="4" name="Chart 0"/>
          <p:cNvGraphicFramePr/>
          <p:nvPr/>
        </p:nvGraphicFramePr>
        <p:xfrm>
          <a:off x="548640" y="1828800"/>
          <a:ext cx="7589520" cy="448056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366760" y="1920240"/>
            <a:ext cx="3246120" cy="4343400"/>
          </a:xfrm>
          <a:prstGeom prst="roundRect">
            <a:avLst>
              <a:gd name="adj" fmla="val 2817"/>
            </a:avLst>
          </a:prstGeom>
          <a:solidFill>
            <a:srgbClr val="E7F3EA"/>
          </a:solidFill>
          <a:ln/>
        </p:spPr>
      </p:sp>
      <p:sp>
        <p:nvSpPr>
          <p:cNvPr id="6" name="Text 3"/>
          <p:cNvSpPr/>
          <p:nvPr/>
        </p:nvSpPr>
        <p:spPr>
          <a:xfrm>
            <a:off x="8641080" y="2103120"/>
            <a:ext cx="2743200" cy="365760"/>
          </a:xfrm>
          <a:prstGeom prst="rect">
            <a:avLst/>
          </a:prstGeom>
          <a:noFill/>
          <a:ln/>
        </p:spPr>
        <p:txBody>
          <a:bodyPr wrap="square" rtlCol="0" anchor="ctr"/>
          <a:lstStyle/>
          <a:p>
            <a:pPr marL="0" indent="0">
              <a:buNone/>
            </a:pPr>
            <a:r>
              <a:rPr lang="en-US" sz="1350" b="1" dirty="0">
                <a:solidFill>
                  <a:srgbClr val="173C30"/>
                </a:solidFill>
                <a:latin typeface="Cambria" pitchFamily="34" charset="0"/>
                <a:ea typeface="Cambria" pitchFamily="34" charset="-122"/>
                <a:cs typeface="Cambria" pitchFamily="34" charset="-120"/>
              </a:rPr>
              <a:t>Despesas financeiras</a:t>
            </a:r>
            <a:endParaRPr lang="en-US" sz="1350" dirty="0"/>
          </a:p>
        </p:txBody>
      </p:sp>
      <p:sp>
        <p:nvSpPr>
          <p:cNvPr id="7" name="Text 4"/>
          <p:cNvSpPr/>
          <p:nvPr/>
        </p:nvSpPr>
        <p:spPr>
          <a:xfrm>
            <a:off x="8641080" y="2514600"/>
            <a:ext cx="2743200" cy="1188720"/>
          </a:xfrm>
          <a:prstGeom prst="rect">
            <a:avLst/>
          </a:prstGeom>
          <a:noFill/>
          <a:ln/>
        </p:spPr>
        <p:txBody>
          <a:bodyPr wrap="square" rtlCol="0" anchor="ctr"/>
          <a:lstStyle/>
          <a:p>
            <a:pPr marL="342900" indent="-342900">
              <a:lnSpc>
                <a:spcPct val="120000"/>
              </a:lnSpc>
              <a:spcAft>
                <a:spcPts val="500"/>
              </a:spcAft>
              <a:buSzPct val="100000"/>
              <a:buChar char="•"/>
            </a:pPr>
            <a:r>
              <a:rPr lang="en-US" sz="1050" dirty="0">
                <a:solidFill>
                  <a:srgbClr val="1B2430"/>
                </a:solidFill>
                <a:latin typeface="Calibri" pitchFamily="34" charset="0"/>
                <a:ea typeface="Calibri" pitchFamily="34" charset="-122"/>
                <a:cs typeface="Calibri" pitchFamily="34" charset="-120"/>
              </a:rPr>
              <a:t>Despesas bancárias: R$ 1.942,80</a:t>
            </a:r>
            <a:endParaRPr lang="en-US" sz="1050" dirty="0"/>
          </a:p>
          <a:p>
            <a:pPr marL="342900" indent="-342900">
              <a:lnSpc>
                <a:spcPct val="120000"/>
              </a:lnSpc>
              <a:spcAft>
                <a:spcPts val="500"/>
              </a:spcAft>
              <a:buSzPct val="100000"/>
              <a:buChar char="•"/>
            </a:pPr>
            <a:r>
              <a:rPr lang="en-US" sz="1050" dirty="0">
                <a:solidFill>
                  <a:srgbClr val="1B2430"/>
                </a:solidFill>
                <a:latin typeface="Calibri" pitchFamily="34" charset="0"/>
                <a:ea typeface="Calibri" pitchFamily="34" charset="-122"/>
                <a:cs typeface="Calibri" pitchFamily="34" charset="-120"/>
              </a:rPr>
              <a:t>Multas: R$ 105,59</a:t>
            </a:r>
            <a:endParaRPr lang="en-US" sz="1050" dirty="0"/>
          </a:p>
          <a:p>
            <a:pPr marL="342900" indent="-342900">
              <a:lnSpc>
                <a:spcPct val="120000"/>
              </a:lnSpc>
              <a:spcAft>
                <a:spcPts val="500"/>
              </a:spcAft>
              <a:buSzPct val="100000"/>
              <a:buChar char="•"/>
            </a:pPr>
            <a:r>
              <a:rPr lang="en-US" sz="1050" dirty="0">
                <a:solidFill>
                  <a:srgbClr val="1B2430"/>
                </a:solidFill>
                <a:latin typeface="Calibri" pitchFamily="34" charset="0"/>
                <a:ea typeface="Calibri" pitchFamily="34" charset="-122"/>
                <a:cs typeface="Calibri" pitchFamily="34" charset="-120"/>
              </a:rPr>
              <a:t>Juros moratórios: R$ 17,86</a:t>
            </a:r>
            <a:endParaRPr lang="en-US" sz="1050" dirty="0"/>
          </a:p>
        </p:txBody>
      </p:sp>
      <p:sp>
        <p:nvSpPr>
          <p:cNvPr id="8" name="Text 5"/>
          <p:cNvSpPr/>
          <p:nvPr/>
        </p:nvSpPr>
        <p:spPr>
          <a:xfrm>
            <a:off x="8641080" y="3749040"/>
            <a:ext cx="2743200" cy="320040"/>
          </a:xfrm>
          <a:prstGeom prst="rect">
            <a:avLst/>
          </a:prstGeom>
          <a:noFill/>
          <a:ln/>
        </p:spPr>
        <p:txBody>
          <a:bodyPr wrap="square" rtlCol="0" anchor="ctr"/>
          <a:lstStyle/>
          <a:p>
            <a:pPr marL="0" indent="0">
              <a:buNone/>
            </a:pPr>
            <a:r>
              <a:rPr lang="en-US" sz="1100" b="1" dirty="0">
                <a:solidFill>
                  <a:srgbClr val="9C2B2B"/>
                </a:solidFill>
                <a:latin typeface="Calibri" pitchFamily="34" charset="0"/>
                <a:ea typeface="Calibri" pitchFamily="34" charset="-122"/>
                <a:cs typeface="Calibri" pitchFamily="34" charset="-120"/>
              </a:rPr>
              <a:t>Total: R$ 2.066,25</a:t>
            </a:r>
            <a:endParaRPr lang="en-US" sz="1100" dirty="0"/>
          </a:p>
        </p:txBody>
      </p:sp>
      <p:sp>
        <p:nvSpPr>
          <p:cNvPr id="9" name="Text 6"/>
          <p:cNvSpPr/>
          <p:nvPr/>
        </p:nvSpPr>
        <p:spPr>
          <a:xfrm>
            <a:off x="8641080" y="4297680"/>
            <a:ext cx="2743200" cy="365760"/>
          </a:xfrm>
          <a:prstGeom prst="rect">
            <a:avLst/>
          </a:prstGeom>
          <a:noFill/>
          <a:ln/>
        </p:spPr>
        <p:txBody>
          <a:bodyPr wrap="square" rtlCol="0" anchor="ctr"/>
          <a:lstStyle/>
          <a:p>
            <a:pPr marL="0" indent="0">
              <a:buNone/>
            </a:pPr>
            <a:r>
              <a:rPr lang="en-US" sz="1350" b="1" dirty="0">
                <a:solidFill>
                  <a:srgbClr val="173C30"/>
                </a:solidFill>
                <a:latin typeface="Cambria" pitchFamily="34" charset="0"/>
                <a:ea typeface="Cambria" pitchFamily="34" charset="-122"/>
                <a:cs typeface="Cambria" pitchFamily="34" charset="-120"/>
              </a:rPr>
              <a:t>Receita financeira</a:t>
            </a:r>
            <a:endParaRPr lang="en-US" sz="1350" dirty="0"/>
          </a:p>
        </p:txBody>
      </p:sp>
      <p:sp>
        <p:nvSpPr>
          <p:cNvPr id="10" name="Text 7"/>
          <p:cNvSpPr/>
          <p:nvPr/>
        </p:nvSpPr>
        <p:spPr>
          <a:xfrm>
            <a:off x="8641080" y="4709160"/>
            <a:ext cx="2743200" cy="731520"/>
          </a:xfrm>
          <a:prstGeom prst="rect">
            <a:avLst/>
          </a:prstGeom>
          <a:noFill/>
          <a:ln/>
        </p:spPr>
        <p:txBody>
          <a:bodyPr wrap="square" rtlCol="0" anchor="ctr"/>
          <a:lstStyle/>
          <a:p>
            <a:pPr marL="0" indent="0">
              <a:lnSpc>
                <a:spcPct val="120000"/>
              </a:lnSpc>
              <a:buNone/>
            </a:pPr>
            <a:r>
              <a:rPr lang="en-US" sz="1050" dirty="0">
                <a:solidFill>
                  <a:srgbClr val="1B2430"/>
                </a:solidFill>
                <a:latin typeface="Calibri" pitchFamily="34" charset="0"/>
                <a:ea typeface="Calibri" pitchFamily="34" charset="-122"/>
                <a:cs typeface="Calibri" pitchFamily="34" charset="-120"/>
              </a:rPr>
              <a:t>Juros de aplicações (PagSeguro/Banco do Brasil): R$ 5.586,85</a:t>
            </a:r>
            <a:endParaRPr lang="en-US" sz="1050" dirty="0"/>
          </a:p>
        </p:txBody>
      </p:sp>
      <p:sp>
        <p:nvSpPr>
          <p:cNvPr id="11" name="Text 8"/>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4FAF6"/>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2025 · NOTA EXPLICATIVA</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Por que o resultado de 2025 foi negativo?</a:t>
            </a:r>
            <a:endParaRPr lang="en-US" sz="3000" dirty="0"/>
          </a:p>
        </p:txBody>
      </p:sp>
      <p:sp>
        <p:nvSpPr>
          <p:cNvPr id="4" name="Shape 2"/>
          <p:cNvSpPr/>
          <p:nvPr/>
        </p:nvSpPr>
        <p:spPr>
          <a:xfrm>
            <a:off x="548640" y="1965960"/>
            <a:ext cx="5349240" cy="4114800"/>
          </a:xfrm>
          <a:prstGeom prst="roundRect">
            <a:avLst>
              <a:gd name="adj" fmla="val 2222"/>
            </a:avLst>
          </a:prstGeom>
          <a:solidFill>
            <a:srgbClr val="FFFFFF"/>
          </a:solidFill>
          <a:ln/>
          <a:effectLst>
            <a:outerShdw blurRad="101600" dist="38100" dir="5400000" algn="bl" rotWithShape="0">
              <a:srgbClr val="1B2430">
                <a:alpha val="16000"/>
              </a:srgbClr>
            </a:outerShdw>
          </a:effectLst>
        </p:spPr>
      </p:sp>
      <p:sp>
        <p:nvSpPr>
          <p:cNvPr id="5" name="Text 3"/>
          <p:cNvSpPr/>
          <p:nvPr/>
        </p:nvSpPr>
        <p:spPr>
          <a:xfrm>
            <a:off x="822960" y="2194560"/>
            <a:ext cx="4754880" cy="502920"/>
          </a:xfrm>
          <a:prstGeom prst="rect">
            <a:avLst/>
          </a:prstGeom>
          <a:noFill/>
          <a:ln/>
        </p:spPr>
        <p:txBody>
          <a:bodyPr wrap="square" rtlCol="0" anchor="ctr"/>
          <a:lstStyle/>
          <a:p>
            <a:pPr marL="0" indent="0">
              <a:buNone/>
            </a:pPr>
            <a:r>
              <a:rPr lang="en-US" sz="1600" b="1" dirty="0">
                <a:solidFill>
                  <a:srgbClr val="173C30"/>
                </a:solidFill>
                <a:latin typeface="Cambria" pitchFamily="34" charset="0"/>
                <a:ea typeface="Cambria" pitchFamily="34" charset="-122"/>
                <a:cs typeface="Cambria" pitchFamily="34" charset="-120"/>
              </a:rPr>
              <a:t>Arrecadação com associados cresceu 169,5%</a:t>
            </a:r>
            <a:endParaRPr lang="en-US" sz="1600" dirty="0"/>
          </a:p>
        </p:txBody>
      </p:sp>
      <p:sp>
        <p:nvSpPr>
          <p:cNvPr id="6" name="Text 4"/>
          <p:cNvSpPr/>
          <p:nvPr/>
        </p:nvSpPr>
        <p:spPr>
          <a:xfrm>
            <a:off x="822960" y="2743200"/>
            <a:ext cx="4754880" cy="457200"/>
          </a:xfrm>
          <a:prstGeom prst="rect">
            <a:avLst/>
          </a:prstGeom>
          <a:noFill/>
          <a:ln/>
        </p:spPr>
        <p:txBody>
          <a:bodyPr wrap="square" rtlCol="0" anchor="ctr"/>
          <a:lstStyle/>
          <a:p>
            <a:pPr marL="0" indent="0">
              <a:buNone/>
            </a:pPr>
            <a:r>
              <a:rPr lang="en-US" sz="1600" b="1" dirty="0">
                <a:solidFill>
                  <a:srgbClr val="2D6A4F"/>
                </a:solidFill>
                <a:latin typeface="Calibri" pitchFamily="34" charset="0"/>
                <a:ea typeface="Calibri" pitchFamily="34" charset="-122"/>
                <a:cs typeface="Calibri" pitchFamily="34" charset="-120"/>
              </a:rPr>
              <a:t>R$ 79.696,61  →  R$ 214.787,29</a:t>
            </a:r>
            <a:endParaRPr lang="en-US" sz="1600" dirty="0"/>
          </a:p>
        </p:txBody>
      </p:sp>
      <p:sp>
        <p:nvSpPr>
          <p:cNvPr id="7" name="Text 5"/>
          <p:cNvSpPr/>
          <p:nvPr/>
        </p:nvSpPr>
        <p:spPr>
          <a:xfrm>
            <a:off x="822960" y="3154680"/>
            <a:ext cx="4754880" cy="274320"/>
          </a:xfrm>
          <a:prstGeom prst="rect">
            <a:avLst/>
          </a:prstGeom>
          <a:noFill/>
          <a:ln/>
        </p:spPr>
        <p:txBody>
          <a:bodyPr wrap="square" rtlCol="0" anchor="ctr"/>
          <a:lstStyle/>
          <a:p>
            <a:pPr marL="0" indent="0">
              <a:buNone/>
            </a:pPr>
            <a:r>
              <a:rPr lang="en-US" sz="1050" i="1" dirty="0">
                <a:solidFill>
                  <a:srgbClr val="5C6F66"/>
                </a:solidFill>
                <a:latin typeface="Calibri" pitchFamily="34" charset="0"/>
                <a:ea typeface="Calibri" pitchFamily="34" charset="-122"/>
                <a:cs typeface="Calibri" pitchFamily="34" charset="-120"/>
              </a:rPr>
              <a:t>dez/2024                          dez/2025</a:t>
            </a:r>
            <a:endParaRPr lang="en-US" sz="1050" dirty="0"/>
          </a:p>
        </p:txBody>
      </p:sp>
      <p:sp>
        <p:nvSpPr>
          <p:cNvPr id="8" name="Text 6"/>
          <p:cNvSpPr/>
          <p:nvPr/>
        </p:nvSpPr>
        <p:spPr>
          <a:xfrm>
            <a:off x="822960" y="3657600"/>
            <a:ext cx="4754880" cy="2194560"/>
          </a:xfrm>
          <a:prstGeom prst="rect">
            <a:avLst/>
          </a:prstGeom>
          <a:noFill/>
          <a:ln/>
        </p:spPr>
        <p:txBody>
          <a:bodyPr wrap="square" rtlCol="0" anchor="ctr"/>
          <a:lstStyle/>
          <a:p>
            <a:pPr marL="0" indent="0">
              <a:lnSpc>
                <a:spcPct val="130000"/>
              </a:lnSpc>
              <a:buNone/>
            </a:pPr>
            <a:r>
              <a:rPr lang="en-US" sz="1250" dirty="0">
                <a:solidFill>
                  <a:srgbClr val="1B2430"/>
                </a:solidFill>
                <a:latin typeface="Calibri" pitchFamily="34" charset="0"/>
                <a:ea typeface="Calibri" pitchFamily="34" charset="-122"/>
                <a:cs typeface="Calibri" pitchFamily="34" charset="-120"/>
              </a:rPr>
              <a:t>Esse valor corresponde a contribuições e mensalidades de associados/as efetivamente recebidas em 2025, registradas contabilmente como "adiantamento de clientes" até seu reconhecimento formal como receita. Os valores de inscrição do XV EPED (agosto de 2026) só entrarão no balanço de 2026.</a:t>
            </a:r>
            <a:endParaRPr lang="en-US" sz="1250" dirty="0"/>
          </a:p>
        </p:txBody>
      </p:sp>
      <p:sp>
        <p:nvSpPr>
          <p:cNvPr id="9" name="Shape 7"/>
          <p:cNvSpPr/>
          <p:nvPr/>
        </p:nvSpPr>
        <p:spPr>
          <a:xfrm>
            <a:off x="6263640" y="1965960"/>
            <a:ext cx="5349240" cy="4114800"/>
          </a:xfrm>
          <a:prstGeom prst="roundRect">
            <a:avLst>
              <a:gd name="adj" fmla="val 2222"/>
            </a:avLst>
          </a:prstGeom>
          <a:solidFill>
            <a:srgbClr val="173C30"/>
          </a:solidFill>
          <a:ln/>
        </p:spPr>
      </p:sp>
      <p:sp>
        <p:nvSpPr>
          <p:cNvPr id="10" name="Text 8"/>
          <p:cNvSpPr/>
          <p:nvPr/>
        </p:nvSpPr>
        <p:spPr>
          <a:xfrm>
            <a:off x="6537960" y="2194560"/>
            <a:ext cx="4800600" cy="457200"/>
          </a:xfrm>
          <a:prstGeom prst="rect">
            <a:avLst/>
          </a:prstGeom>
          <a:noFill/>
          <a:ln/>
        </p:spPr>
        <p:txBody>
          <a:bodyPr wrap="square" rtlCol="0" anchor="ctr"/>
          <a:lstStyle/>
          <a:p>
            <a:pPr marL="0" indent="0">
              <a:buNone/>
            </a:pPr>
            <a:r>
              <a:rPr lang="en-US" sz="1600" b="1" dirty="0">
                <a:solidFill>
                  <a:srgbClr val="74C69D"/>
                </a:solidFill>
                <a:latin typeface="Cambria" pitchFamily="34" charset="0"/>
                <a:ea typeface="Cambria" pitchFamily="34" charset="-122"/>
                <a:cs typeface="Cambria" pitchFamily="34" charset="-120"/>
              </a:rPr>
              <a:t>Leitura do resultado contábil</a:t>
            </a:r>
            <a:endParaRPr lang="en-US" sz="1600" dirty="0"/>
          </a:p>
        </p:txBody>
      </p:sp>
      <p:sp>
        <p:nvSpPr>
          <p:cNvPr id="11" name="Text 9"/>
          <p:cNvSpPr/>
          <p:nvPr/>
        </p:nvSpPr>
        <p:spPr>
          <a:xfrm>
            <a:off x="6537960" y="2743200"/>
            <a:ext cx="4800600" cy="3200400"/>
          </a:xfrm>
          <a:prstGeom prst="rect">
            <a:avLst/>
          </a:prstGeom>
          <a:noFill/>
          <a:ln/>
        </p:spPr>
        <p:txBody>
          <a:bodyPr wrap="square" rtlCol="0" anchor="ctr"/>
          <a:lstStyle/>
          <a:p>
            <a:pPr marL="342900" indent="-342900">
              <a:lnSpc>
                <a:spcPct val="130000"/>
              </a:lnSpc>
              <a:spcAft>
                <a:spcPts val="1000"/>
              </a:spcAft>
              <a:buSzPct val="100000"/>
              <a:buChar char="•"/>
            </a:pPr>
            <a:r>
              <a:rPr lang="en-US" sz="1200" dirty="0">
                <a:solidFill>
                  <a:srgbClr val="FFFFFF"/>
                </a:solidFill>
                <a:latin typeface="Calibri" pitchFamily="34" charset="0"/>
                <a:ea typeface="Calibri" pitchFamily="34" charset="-122"/>
                <a:cs typeface="Calibri" pitchFamily="34" charset="-120"/>
              </a:rPr>
              <a:t>O caixa da REED aumentou (de R$ 148.146,89 para R$ 181.603,37), acompanhando o crescimento da arrecadação com associados/as.</a:t>
            </a:r>
            <a:endParaRPr lang="en-US" sz="1200" dirty="0"/>
          </a:p>
          <a:p>
            <a:pPr marL="342900" indent="-342900">
              <a:lnSpc>
                <a:spcPct val="130000"/>
              </a:lnSpc>
              <a:spcAft>
                <a:spcPts val="1000"/>
              </a:spcAft>
              <a:buSzPct val="100000"/>
              <a:buChar char="•"/>
            </a:pPr>
            <a:r>
              <a:rPr lang="en-US" sz="1200" dirty="0">
                <a:solidFill>
                  <a:srgbClr val="FFFFFF"/>
                </a:solidFill>
                <a:latin typeface="Calibri" pitchFamily="34" charset="0"/>
                <a:ea typeface="Calibri" pitchFamily="34" charset="-122"/>
                <a:cs typeface="Calibri" pitchFamily="34" charset="-120"/>
              </a:rPr>
              <a:t>As despesas administrativas de manutenção da Rede (R$ 62.386,90) já foram lançadas no exercício de 2025.</a:t>
            </a:r>
            <a:endParaRPr lang="en-US" sz="1200" dirty="0"/>
          </a:p>
          <a:p>
            <a:pPr marL="342900" indent="-342900">
              <a:lnSpc>
                <a:spcPct val="130000"/>
              </a:lnSpc>
              <a:spcAft>
                <a:spcPts val="1000"/>
              </a:spcAft>
              <a:buSzPct val="100000"/>
              <a:buChar char="•"/>
            </a:pPr>
            <a:r>
              <a:rPr lang="en-US" sz="1200" dirty="0">
                <a:solidFill>
                  <a:srgbClr val="FFFFFF"/>
                </a:solidFill>
                <a:latin typeface="Calibri" pitchFamily="34" charset="0"/>
                <a:ea typeface="Calibri" pitchFamily="34" charset="-122"/>
                <a:cs typeface="Calibri" pitchFamily="34" charset="-120"/>
              </a:rPr>
              <a:t>O déficit contábil de R$ 58.866,30 reflete o descompasso entre a arrecadação já recebida (ainda não reconhecida como receita) e as despesas já incorridas — não uma perda de caixa.</a:t>
            </a:r>
            <a:endParaRPr lang="en-US" sz="1200" dirty="0"/>
          </a:p>
        </p:txBody>
      </p:sp>
      <p:sp>
        <p:nvSpPr>
          <p:cNvPr id="12" name="Text 10"/>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COMPARATIVO</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Evolução 2024 → 2025</a:t>
            </a:r>
            <a:endParaRPr lang="en-US" sz="3000" dirty="0"/>
          </a:p>
        </p:txBody>
      </p:sp>
      <p:graphicFrame>
        <p:nvGraphicFramePr>
          <p:cNvPr id="4" name="Chart 0"/>
          <p:cNvGraphicFramePr/>
          <p:nvPr/>
        </p:nvGraphicFramePr>
        <p:xfrm>
          <a:off x="548640" y="1828800"/>
          <a:ext cx="11064240" cy="420624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548640" y="6172200"/>
            <a:ext cx="11064240" cy="502920"/>
          </a:xfrm>
          <a:prstGeom prst="rect">
            <a:avLst/>
          </a:prstGeom>
          <a:noFill/>
          <a:ln/>
        </p:spPr>
        <p:txBody>
          <a:bodyPr wrap="square" rtlCol="0" anchor="ctr"/>
          <a:lstStyle/>
          <a:p>
            <a:pPr marL="0" indent="0">
              <a:buNone/>
            </a:pPr>
            <a:r>
              <a:rPr lang="en-US" sz="1100" i="1" dirty="0">
                <a:solidFill>
                  <a:srgbClr val="5C6F66"/>
                </a:solidFill>
                <a:latin typeface="Calibri" pitchFamily="34" charset="0"/>
                <a:ea typeface="Calibri" pitchFamily="34" charset="-122"/>
                <a:cs typeface="Calibri" pitchFamily="34" charset="-120"/>
              </a:rPr>
              <a:t>O crescimento do ativo e das disponibilidades acompanha, sobretudo, o aumento de 169,5% na arrecadação com associados/as — e não uma ampliação equivalente do patrimônio líquido, que recuou no período, já que essa arrecadação ainda não foi reconhecida como receita.</a:t>
            </a:r>
            <a:endParaRPr lang="en-US" sz="1100" dirty="0"/>
          </a:p>
        </p:txBody>
      </p:sp>
      <p:sp>
        <p:nvSpPr>
          <p:cNvPr id="6" name="Text 3"/>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173C30"/>
        </a:solidFill>
        <a:effectLst/>
      </p:bgPr>
    </p:bg>
    <p:spTree>
      <p:nvGrpSpPr>
        <p:cNvPr id="1" name=""/>
        <p:cNvGrpSpPr/>
        <p:nvPr/>
      </p:nvGrpSpPr>
      <p:grpSpPr>
        <a:xfrm>
          <a:off x="0" y="0"/>
          <a:ext cx="0" cy="0"/>
          <a:chOff x="0" y="0"/>
          <a:chExt cx="0" cy="0"/>
        </a:xfrm>
      </p:grpSpPr>
      <p:sp>
        <p:nvSpPr>
          <p:cNvPr id="2" name="Shape 0"/>
          <p:cNvSpPr/>
          <p:nvPr/>
        </p:nvSpPr>
        <p:spPr>
          <a:xfrm>
            <a:off x="-2286000" y="4114800"/>
            <a:ext cx="5486400" cy="5486400"/>
          </a:xfrm>
          <a:prstGeom prst="ellipse">
            <a:avLst/>
          </a:prstGeom>
          <a:solidFill>
            <a:srgbClr val="2D6A4F">
              <a:alpha val="40000"/>
            </a:srgbClr>
          </a:solidFill>
          <a:ln/>
        </p:spPr>
      </p:sp>
      <p:sp>
        <p:nvSpPr>
          <p:cNvPr id="3" name="Text 1"/>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74C69D"/>
                </a:solidFill>
                <a:latin typeface="Calibri" pitchFamily="34" charset="0"/>
                <a:ea typeface="Calibri" pitchFamily="34" charset="-122"/>
                <a:cs typeface="Calibri" pitchFamily="34" charset="-120"/>
              </a:rPr>
              <a:t>DELIBERAÇÃO</a:t>
            </a:r>
            <a:endParaRPr lang="en-US" sz="1300" dirty="0"/>
          </a:p>
        </p:txBody>
      </p:sp>
      <p:sp>
        <p:nvSpPr>
          <p:cNvPr id="4" name="Text 2"/>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FFFFFF"/>
                </a:solidFill>
                <a:latin typeface="Cambria" pitchFamily="34" charset="0"/>
                <a:ea typeface="Cambria" pitchFamily="34" charset="-122"/>
                <a:cs typeface="Cambria" pitchFamily="34" charset="-120"/>
              </a:rPr>
              <a:t>Submissão à apreciação da Assembleia</a:t>
            </a:r>
            <a:endParaRPr lang="en-US" sz="3000" dirty="0"/>
          </a:p>
        </p:txBody>
      </p:sp>
      <p:sp>
        <p:nvSpPr>
          <p:cNvPr id="5" name="Text 3"/>
          <p:cNvSpPr/>
          <p:nvPr/>
        </p:nvSpPr>
        <p:spPr>
          <a:xfrm>
            <a:off x="548640" y="2011680"/>
            <a:ext cx="10515600" cy="1097280"/>
          </a:xfrm>
          <a:prstGeom prst="rect">
            <a:avLst/>
          </a:prstGeom>
          <a:noFill/>
          <a:ln/>
        </p:spPr>
        <p:txBody>
          <a:bodyPr wrap="square" rtlCol="0" anchor="ctr"/>
          <a:lstStyle/>
          <a:p>
            <a:pPr marL="0" indent="0">
              <a:lnSpc>
                <a:spcPct val="135000"/>
              </a:lnSpc>
              <a:buNone/>
            </a:pPr>
            <a:r>
              <a:rPr lang="en-US" sz="1500" dirty="0">
                <a:solidFill>
                  <a:srgbClr val="D8F3DC"/>
                </a:solidFill>
                <a:latin typeface="Calibri" pitchFamily="34" charset="0"/>
                <a:ea typeface="Calibri" pitchFamily="34" charset="-122"/>
                <a:cs typeface="Calibri" pitchFamily="34" charset="-120"/>
              </a:rPr>
              <a:t>O relatório anual, as contas e o balanço patrimonial dos exercícios de 2024 e 2025 são submetidos, nesta data, à apreciação e deliberação dos/as associados/as da REED, conforme item 1 da ordem do dia.</a:t>
            </a:r>
            <a:endParaRPr lang="en-US" sz="1500" dirty="0"/>
          </a:p>
        </p:txBody>
      </p:sp>
      <p:sp>
        <p:nvSpPr>
          <p:cNvPr id="6" name="Shape 4"/>
          <p:cNvSpPr/>
          <p:nvPr/>
        </p:nvSpPr>
        <p:spPr>
          <a:xfrm>
            <a:off x="548640" y="3566160"/>
            <a:ext cx="2651760" cy="2194560"/>
          </a:xfrm>
          <a:prstGeom prst="roundRect">
            <a:avLst>
              <a:gd name="adj" fmla="val 4167"/>
            </a:avLst>
          </a:prstGeom>
          <a:solidFill>
            <a:srgbClr val="1F4D3D"/>
          </a:solidFill>
          <a:ln/>
        </p:spPr>
      </p:sp>
      <p:sp>
        <p:nvSpPr>
          <p:cNvPr id="7" name="Text 5"/>
          <p:cNvSpPr/>
          <p:nvPr/>
        </p:nvSpPr>
        <p:spPr>
          <a:xfrm>
            <a:off x="731520" y="3794760"/>
            <a:ext cx="2286000" cy="457200"/>
          </a:xfrm>
          <a:prstGeom prst="rect">
            <a:avLst/>
          </a:prstGeom>
          <a:noFill/>
          <a:ln/>
        </p:spPr>
        <p:txBody>
          <a:bodyPr wrap="square" rtlCol="0" anchor="ctr"/>
          <a:lstStyle/>
          <a:p>
            <a:pPr marL="0" indent="0">
              <a:buNone/>
            </a:pPr>
            <a:r>
              <a:rPr lang="en-US" sz="1050" b="1" kern="0" spc="50" dirty="0">
                <a:solidFill>
                  <a:srgbClr val="74C69D"/>
                </a:solidFill>
                <a:latin typeface="Calibri" pitchFamily="34" charset="0"/>
                <a:ea typeface="Calibri" pitchFamily="34" charset="-122"/>
                <a:cs typeface="Calibri" pitchFamily="34" charset="-120"/>
              </a:rPr>
              <a:t>DIRETORIA (2024)</a:t>
            </a:r>
            <a:endParaRPr lang="en-US" sz="1050" dirty="0"/>
          </a:p>
        </p:txBody>
      </p:sp>
      <p:sp>
        <p:nvSpPr>
          <p:cNvPr id="8" name="Text 6"/>
          <p:cNvSpPr/>
          <p:nvPr/>
        </p:nvSpPr>
        <p:spPr>
          <a:xfrm>
            <a:off x="731520" y="4343400"/>
            <a:ext cx="2286000" cy="118872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Iagê Zendron Miola</a:t>
            </a:r>
            <a:endParaRPr lang="en-US" sz="1250" dirty="0"/>
          </a:p>
        </p:txBody>
      </p:sp>
      <p:sp>
        <p:nvSpPr>
          <p:cNvPr id="9" name="Shape 7"/>
          <p:cNvSpPr/>
          <p:nvPr/>
        </p:nvSpPr>
        <p:spPr>
          <a:xfrm>
            <a:off x="3383280" y="3566160"/>
            <a:ext cx="2651760" cy="2194560"/>
          </a:xfrm>
          <a:prstGeom prst="roundRect">
            <a:avLst>
              <a:gd name="adj" fmla="val 4167"/>
            </a:avLst>
          </a:prstGeom>
          <a:solidFill>
            <a:srgbClr val="1F4D3D"/>
          </a:solidFill>
          <a:ln/>
        </p:spPr>
      </p:sp>
      <p:sp>
        <p:nvSpPr>
          <p:cNvPr id="10" name="Text 8"/>
          <p:cNvSpPr/>
          <p:nvPr/>
        </p:nvSpPr>
        <p:spPr>
          <a:xfrm>
            <a:off x="3566160" y="3794760"/>
            <a:ext cx="2286000" cy="457200"/>
          </a:xfrm>
          <a:prstGeom prst="rect">
            <a:avLst/>
          </a:prstGeom>
          <a:noFill/>
          <a:ln/>
        </p:spPr>
        <p:txBody>
          <a:bodyPr wrap="square" rtlCol="0" anchor="ctr"/>
          <a:lstStyle/>
          <a:p>
            <a:pPr marL="0" indent="0">
              <a:buNone/>
            </a:pPr>
            <a:r>
              <a:rPr lang="en-US" sz="1050" b="1" kern="0" spc="50" dirty="0">
                <a:solidFill>
                  <a:srgbClr val="74C69D"/>
                </a:solidFill>
                <a:latin typeface="Calibri" pitchFamily="34" charset="0"/>
                <a:ea typeface="Calibri" pitchFamily="34" charset="-122"/>
                <a:cs typeface="Calibri" pitchFamily="34" charset="-120"/>
              </a:rPr>
              <a:t>DIRETORIA (2025)</a:t>
            </a:r>
            <a:endParaRPr lang="en-US" sz="1050" dirty="0"/>
          </a:p>
        </p:txBody>
      </p:sp>
      <p:sp>
        <p:nvSpPr>
          <p:cNvPr id="11" name="Text 9"/>
          <p:cNvSpPr/>
          <p:nvPr/>
        </p:nvSpPr>
        <p:spPr>
          <a:xfrm>
            <a:off x="3566160" y="4343400"/>
            <a:ext cx="2286000" cy="118872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Ludmila Mendonça Lopes Ribeiro</a:t>
            </a:r>
            <a:endParaRPr lang="en-US" sz="1250" dirty="0"/>
          </a:p>
        </p:txBody>
      </p:sp>
      <p:sp>
        <p:nvSpPr>
          <p:cNvPr id="12" name="Shape 10"/>
          <p:cNvSpPr/>
          <p:nvPr/>
        </p:nvSpPr>
        <p:spPr>
          <a:xfrm>
            <a:off x="6217920" y="3566160"/>
            <a:ext cx="2651760" cy="2194560"/>
          </a:xfrm>
          <a:prstGeom prst="roundRect">
            <a:avLst>
              <a:gd name="adj" fmla="val 4167"/>
            </a:avLst>
          </a:prstGeom>
          <a:solidFill>
            <a:srgbClr val="1F4D3D"/>
          </a:solidFill>
          <a:ln/>
        </p:spPr>
      </p:sp>
      <p:sp>
        <p:nvSpPr>
          <p:cNvPr id="13" name="Text 11"/>
          <p:cNvSpPr/>
          <p:nvPr/>
        </p:nvSpPr>
        <p:spPr>
          <a:xfrm>
            <a:off x="6400800" y="3794760"/>
            <a:ext cx="2286000" cy="457200"/>
          </a:xfrm>
          <a:prstGeom prst="rect">
            <a:avLst/>
          </a:prstGeom>
          <a:noFill/>
          <a:ln/>
        </p:spPr>
        <p:txBody>
          <a:bodyPr wrap="square" rtlCol="0" anchor="ctr"/>
          <a:lstStyle/>
          <a:p>
            <a:pPr marL="0" indent="0">
              <a:buNone/>
            </a:pPr>
            <a:r>
              <a:rPr lang="en-US" sz="1050" b="1" kern="0" spc="50" dirty="0">
                <a:solidFill>
                  <a:srgbClr val="74C69D"/>
                </a:solidFill>
                <a:latin typeface="Calibri" pitchFamily="34" charset="0"/>
                <a:ea typeface="Calibri" pitchFamily="34" charset="-122"/>
                <a:cs typeface="Calibri" pitchFamily="34" charset="-120"/>
              </a:rPr>
              <a:t>CONTABILIDADE (2024)</a:t>
            </a:r>
            <a:endParaRPr lang="en-US" sz="1050" dirty="0"/>
          </a:p>
        </p:txBody>
      </p:sp>
      <p:sp>
        <p:nvSpPr>
          <p:cNvPr id="14" name="Text 12"/>
          <p:cNvSpPr/>
          <p:nvPr/>
        </p:nvSpPr>
        <p:spPr>
          <a:xfrm>
            <a:off x="6400800" y="4343400"/>
            <a:ext cx="2286000" cy="118872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Edson Costa de Moura Mendes — CRC 1SP327445/O-5</a:t>
            </a:r>
            <a:endParaRPr lang="en-US" sz="1250" dirty="0"/>
          </a:p>
        </p:txBody>
      </p:sp>
      <p:sp>
        <p:nvSpPr>
          <p:cNvPr id="15" name="Shape 13"/>
          <p:cNvSpPr/>
          <p:nvPr/>
        </p:nvSpPr>
        <p:spPr>
          <a:xfrm>
            <a:off x="9052560" y="3566160"/>
            <a:ext cx="2651760" cy="2194560"/>
          </a:xfrm>
          <a:prstGeom prst="roundRect">
            <a:avLst>
              <a:gd name="adj" fmla="val 4167"/>
            </a:avLst>
          </a:prstGeom>
          <a:solidFill>
            <a:srgbClr val="1F4D3D"/>
          </a:solidFill>
          <a:ln/>
        </p:spPr>
      </p:sp>
      <p:sp>
        <p:nvSpPr>
          <p:cNvPr id="16" name="Text 14"/>
          <p:cNvSpPr/>
          <p:nvPr/>
        </p:nvSpPr>
        <p:spPr>
          <a:xfrm>
            <a:off x="9235440" y="3794760"/>
            <a:ext cx="2286000" cy="457200"/>
          </a:xfrm>
          <a:prstGeom prst="rect">
            <a:avLst/>
          </a:prstGeom>
          <a:noFill/>
          <a:ln/>
        </p:spPr>
        <p:txBody>
          <a:bodyPr wrap="square" rtlCol="0" anchor="ctr"/>
          <a:lstStyle/>
          <a:p>
            <a:pPr marL="0" indent="0">
              <a:buNone/>
            </a:pPr>
            <a:r>
              <a:rPr lang="en-US" sz="1050" b="1" kern="0" spc="50" dirty="0">
                <a:solidFill>
                  <a:srgbClr val="74C69D"/>
                </a:solidFill>
                <a:latin typeface="Calibri" pitchFamily="34" charset="0"/>
                <a:ea typeface="Calibri" pitchFamily="34" charset="-122"/>
                <a:cs typeface="Calibri" pitchFamily="34" charset="-120"/>
              </a:rPr>
              <a:t>CONTABILIDADE (2025)</a:t>
            </a:r>
            <a:endParaRPr lang="en-US" sz="1050" dirty="0"/>
          </a:p>
        </p:txBody>
      </p:sp>
      <p:sp>
        <p:nvSpPr>
          <p:cNvPr id="17" name="Text 15"/>
          <p:cNvSpPr/>
          <p:nvPr/>
        </p:nvSpPr>
        <p:spPr>
          <a:xfrm>
            <a:off x="9235440" y="4343400"/>
            <a:ext cx="2286000" cy="118872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Hebert de Jesus Barbosa — CRC-SP 1SP 254.554/O-4</a:t>
            </a:r>
            <a:endParaRPr lang="en-US" sz="1250" dirty="0"/>
          </a:p>
        </p:txBody>
      </p:sp>
      <p:sp>
        <p:nvSpPr>
          <p:cNvPr id="18" name="Text 16"/>
          <p:cNvSpPr/>
          <p:nvPr/>
        </p:nvSpPr>
        <p:spPr>
          <a:xfrm>
            <a:off x="548640" y="6080760"/>
            <a:ext cx="10972800" cy="365760"/>
          </a:xfrm>
          <a:prstGeom prst="rect">
            <a:avLst/>
          </a:prstGeom>
          <a:noFill/>
          <a:ln/>
        </p:spPr>
        <p:txBody>
          <a:bodyPr wrap="square" rtlCol="0" anchor="ctr"/>
          <a:lstStyle/>
          <a:p>
            <a:pPr marL="0" indent="0">
              <a:buNone/>
            </a:pPr>
            <a:r>
              <a:rPr lang="en-US" sz="1050" i="1" dirty="0">
                <a:solidFill>
                  <a:srgbClr val="D8F3DC"/>
                </a:solidFill>
                <a:latin typeface="Calibri" pitchFamily="34" charset="0"/>
                <a:ea typeface="Calibri" pitchFamily="34" charset="-122"/>
                <a:cs typeface="Calibri" pitchFamily="34" charset="-120"/>
              </a:rPr>
              <a:t>REED — Instituto Rede de Estudos Empíricos em Direito  ·  CNPJ 18.229.040/0001-75</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EDITAL DE CONVOCAÇÃO</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Ordem do dia</a:t>
            </a:r>
            <a:endParaRPr lang="en-US" sz="3000" dirty="0"/>
          </a:p>
        </p:txBody>
      </p:sp>
      <p:sp>
        <p:nvSpPr>
          <p:cNvPr id="4" name="Shape 2"/>
          <p:cNvSpPr/>
          <p:nvPr/>
        </p:nvSpPr>
        <p:spPr>
          <a:xfrm>
            <a:off x="548640" y="2011680"/>
            <a:ext cx="11064240" cy="1828800"/>
          </a:xfrm>
          <a:prstGeom prst="roundRect">
            <a:avLst>
              <a:gd name="adj" fmla="val 5000"/>
            </a:avLst>
          </a:prstGeom>
          <a:solidFill>
            <a:srgbClr val="E7F3EA"/>
          </a:solidFill>
          <a:ln/>
        </p:spPr>
      </p:sp>
      <p:sp>
        <p:nvSpPr>
          <p:cNvPr id="5" name="Shape 3"/>
          <p:cNvSpPr/>
          <p:nvPr/>
        </p:nvSpPr>
        <p:spPr>
          <a:xfrm>
            <a:off x="868680" y="2331720"/>
            <a:ext cx="822960" cy="822960"/>
          </a:xfrm>
          <a:prstGeom prst="ellipse">
            <a:avLst/>
          </a:prstGeom>
          <a:solidFill>
            <a:srgbClr val="173C30"/>
          </a:solidFill>
          <a:ln/>
        </p:spPr>
      </p:sp>
      <p:sp>
        <p:nvSpPr>
          <p:cNvPr id="6" name="Text 4"/>
          <p:cNvSpPr/>
          <p:nvPr/>
        </p:nvSpPr>
        <p:spPr>
          <a:xfrm>
            <a:off x="868680" y="2331720"/>
            <a:ext cx="822960" cy="822960"/>
          </a:xfrm>
          <a:prstGeom prst="rect">
            <a:avLst/>
          </a:prstGeom>
          <a:noFill/>
          <a:ln/>
        </p:spPr>
        <p:txBody>
          <a:bodyPr wrap="square" rtlCol="0" anchor="ctr"/>
          <a:lstStyle/>
          <a:p>
            <a:pPr marL="0" indent="0" algn="ctr">
              <a:buNone/>
            </a:pPr>
            <a:r>
              <a:rPr lang="en-US" sz="2340" b="1" dirty="0">
                <a:solidFill>
                  <a:srgbClr val="FFFFFF"/>
                </a:solidFill>
                <a:latin typeface="Cambria" pitchFamily="34" charset="0"/>
                <a:ea typeface="Cambria" pitchFamily="34" charset="-122"/>
                <a:cs typeface="Cambria" pitchFamily="34" charset="-120"/>
              </a:rPr>
              <a:t>1</a:t>
            </a:r>
            <a:endParaRPr lang="en-US" sz="2340" dirty="0"/>
          </a:p>
        </p:txBody>
      </p:sp>
      <p:sp>
        <p:nvSpPr>
          <p:cNvPr id="7" name="Text 5"/>
          <p:cNvSpPr/>
          <p:nvPr/>
        </p:nvSpPr>
        <p:spPr>
          <a:xfrm>
            <a:off x="1965960" y="2331720"/>
            <a:ext cx="9326880" cy="1188720"/>
          </a:xfrm>
          <a:prstGeom prst="rect">
            <a:avLst/>
          </a:prstGeom>
          <a:noFill/>
          <a:ln/>
        </p:spPr>
        <p:txBody>
          <a:bodyPr wrap="square" rtlCol="0" anchor="ctr"/>
          <a:lstStyle/>
          <a:p>
            <a:pPr marL="0" indent="0">
              <a:buNone/>
            </a:pPr>
            <a:r>
              <a:rPr lang="en-US" sz="1900" b="1" dirty="0">
                <a:solidFill>
                  <a:srgbClr val="173C30"/>
                </a:solidFill>
                <a:latin typeface="Cambria" pitchFamily="34" charset="0"/>
                <a:ea typeface="Cambria" pitchFamily="34" charset="-122"/>
                <a:cs typeface="Cambria" pitchFamily="34" charset="-120"/>
              </a:rPr>
              <a:t>Apreciação do relatório anual, das contas e do balanço anual do exercício</a:t>
            </a:r>
            <a:endParaRPr lang="en-US" sz="1900" dirty="0"/>
          </a:p>
        </p:txBody>
      </p:sp>
      <p:sp>
        <p:nvSpPr>
          <p:cNvPr id="8" name="Text 6"/>
          <p:cNvSpPr/>
          <p:nvPr/>
        </p:nvSpPr>
        <p:spPr>
          <a:xfrm>
            <a:off x="548640" y="4206240"/>
            <a:ext cx="10881360" cy="640080"/>
          </a:xfrm>
          <a:prstGeom prst="rect">
            <a:avLst/>
          </a:prstGeom>
          <a:noFill/>
          <a:ln/>
        </p:spPr>
        <p:txBody>
          <a:bodyPr wrap="square" rtlCol="0" anchor="ctr"/>
          <a:lstStyle/>
          <a:p>
            <a:pPr marL="0" indent="0">
              <a:buNone/>
            </a:pPr>
            <a:r>
              <a:rPr lang="en-US" sz="1300" i="1" dirty="0">
                <a:solidFill>
                  <a:srgbClr val="5C6F66"/>
                </a:solidFill>
                <a:latin typeface="Calibri" pitchFamily="34" charset="0"/>
                <a:ea typeface="Calibri" pitchFamily="34" charset="-122"/>
                <a:cs typeface="Calibri" pitchFamily="34" charset="-120"/>
              </a:rPr>
              <a:t>Esta apresentação cobre o item 1 da ordem do dia, com os dados consolidados dos exercícios de 2024 e 2025. Os demais itens constam do edital em anexo.</a:t>
            </a:r>
            <a:endParaRPr lang="en-US" sz="1300" dirty="0"/>
          </a:p>
        </p:txBody>
      </p:sp>
      <p:sp>
        <p:nvSpPr>
          <p:cNvPr id="9" name="Text 7"/>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4FAF6"/>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PANORAMA FINANCEIRO</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REED em números — 2024 e 2025</a:t>
            </a:r>
            <a:endParaRPr lang="en-US" sz="3000" dirty="0"/>
          </a:p>
        </p:txBody>
      </p:sp>
      <p:sp>
        <p:nvSpPr>
          <p:cNvPr id="4" name="Shape 2"/>
          <p:cNvSpPr/>
          <p:nvPr/>
        </p:nvSpPr>
        <p:spPr>
          <a:xfrm>
            <a:off x="548640" y="2011680"/>
            <a:ext cx="2651760" cy="3566160"/>
          </a:xfrm>
          <a:prstGeom prst="roundRect">
            <a:avLst>
              <a:gd name="adj" fmla="val 3448"/>
            </a:avLst>
          </a:prstGeom>
          <a:solidFill>
            <a:srgbClr val="FFFFFF"/>
          </a:solidFill>
          <a:ln/>
          <a:effectLst>
            <a:outerShdw blurRad="101600" dist="38100" dir="5400000" algn="bl" rotWithShape="0">
              <a:srgbClr val="1B2430">
                <a:alpha val="16000"/>
              </a:srgbClr>
            </a:outerShdw>
          </a:effectLst>
        </p:spPr>
      </p:sp>
      <p:sp>
        <p:nvSpPr>
          <p:cNvPr id="5" name="Text 3"/>
          <p:cNvSpPr/>
          <p:nvPr/>
        </p:nvSpPr>
        <p:spPr>
          <a:xfrm>
            <a:off x="777240" y="2286000"/>
            <a:ext cx="2194560" cy="640080"/>
          </a:xfrm>
          <a:prstGeom prst="rect">
            <a:avLst/>
          </a:prstGeom>
          <a:noFill/>
          <a:ln/>
        </p:spPr>
        <p:txBody>
          <a:bodyPr wrap="square" rtlCol="0" anchor="ctr"/>
          <a:lstStyle/>
          <a:p>
            <a:pPr marL="0" indent="0">
              <a:lnSpc>
                <a:spcPct val="110000"/>
              </a:lnSpc>
              <a:buNone/>
            </a:pPr>
            <a:r>
              <a:rPr lang="en-US" sz="1100" b="1" kern="0" spc="50" dirty="0">
                <a:solidFill>
                  <a:srgbClr val="5C6F66"/>
                </a:solidFill>
                <a:latin typeface="Calibri" pitchFamily="34" charset="0"/>
                <a:ea typeface="Calibri" pitchFamily="34" charset="-122"/>
                <a:cs typeface="Calibri" pitchFamily="34" charset="-120"/>
              </a:rPr>
              <a:t>ATIVO TOTAL 2025</a:t>
            </a:r>
            <a:endParaRPr lang="en-US" sz="1100" dirty="0"/>
          </a:p>
        </p:txBody>
      </p:sp>
      <p:sp>
        <p:nvSpPr>
          <p:cNvPr id="6" name="Text 4"/>
          <p:cNvSpPr/>
          <p:nvPr/>
        </p:nvSpPr>
        <p:spPr>
          <a:xfrm>
            <a:off x="777240" y="3246120"/>
            <a:ext cx="2194560" cy="777240"/>
          </a:xfrm>
          <a:prstGeom prst="rect">
            <a:avLst/>
          </a:prstGeom>
          <a:noFill/>
          <a:ln/>
        </p:spPr>
        <p:txBody>
          <a:bodyPr wrap="square" rtlCol="0" anchor="ctr"/>
          <a:lstStyle/>
          <a:p>
            <a:pPr marL="0" indent="0">
              <a:buNone/>
            </a:pPr>
            <a:r>
              <a:rPr lang="en-US" sz="2100" b="1" dirty="0">
                <a:solidFill>
                  <a:srgbClr val="173C30"/>
                </a:solidFill>
                <a:latin typeface="Cambria" pitchFamily="34" charset="0"/>
                <a:ea typeface="Cambria" pitchFamily="34" charset="-122"/>
                <a:cs typeface="Cambria" pitchFamily="34" charset="-120"/>
              </a:rPr>
              <a:t>R$ 260.610,64</a:t>
            </a:r>
            <a:endParaRPr lang="en-US" sz="2100" dirty="0"/>
          </a:p>
        </p:txBody>
      </p:sp>
      <p:sp>
        <p:nvSpPr>
          <p:cNvPr id="7" name="Text 5"/>
          <p:cNvSpPr/>
          <p:nvPr/>
        </p:nvSpPr>
        <p:spPr>
          <a:xfrm>
            <a:off x="777240" y="4114800"/>
            <a:ext cx="2194560" cy="822960"/>
          </a:xfrm>
          <a:prstGeom prst="rect">
            <a:avLst/>
          </a:prstGeom>
          <a:noFill/>
          <a:ln/>
        </p:spPr>
        <p:txBody>
          <a:bodyPr wrap="square" rtlCol="0" anchor="ctr"/>
          <a:lstStyle/>
          <a:p>
            <a:pPr marL="0" indent="0">
              <a:lnSpc>
                <a:spcPct val="115000"/>
              </a:lnSpc>
              <a:buNone/>
            </a:pPr>
            <a:r>
              <a:rPr lang="en-US" sz="1100" i="1" dirty="0">
                <a:solidFill>
                  <a:srgbClr val="5C6F66"/>
                </a:solidFill>
                <a:latin typeface="Calibri" pitchFamily="34" charset="0"/>
                <a:ea typeface="Calibri" pitchFamily="34" charset="-122"/>
                <a:cs typeface="Calibri" pitchFamily="34" charset="-120"/>
              </a:rPr>
              <a:t>2024: R$ 183.915,26</a:t>
            </a:r>
            <a:endParaRPr lang="en-US" sz="1100" dirty="0"/>
          </a:p>
        </p:txBody>
      </p:sp>
      <p:sp>
        <p:nvSpPr>
          <p:cNvPr id="8" name="Shape 6"/>
          <p:cNvSpPr/>
          <p:nvPr/>
        </p:nvSpPr>
        <p:spPr>
          <a:xfrm>
            <a:off x="3383280" y="2011680"/>
            <a:ext cx="2651760" cy="3566160"/>
          </a:xfrm>
          <a:prstGeom prst="roundRect">
            <a:avLst>
              <a:gd name="adj" fmla="val 3448"/>
            </a:avLst>
          </a:prstGeom>
          <a:solidFill>
            <a:srgbClr val="FFFFFF"/>
          </a:solidFill>
          <a:ln/>
          <a:effectLst>
            <a:outerShdw blurRad="101600" dist="38100" dir="5400000" algn="bl" rotWithShape="0">
              <a:srgbClr val="1B2430">
                <a:alpha val="16000"/>
              </a:srgbClr>
            </a:outerShdw>
          </a:effectLst>
        </p:spPr>
      </p:sp>
      <p:sp>
        <p:nvSpPr>
          <p:cNvPr id="9" name="Text 7"/>
          <p:cNvSpPr/>
          <p:nvPr/>
        </p:nvSpPr>
        <p:spPr>
          <a:xfrm>
            <a:off x="3611880" y="2286000"/>
            <a:ext cx="2194560" cy="640080"/>
          </a:xfrm>
          <a:prstGeom prst="rect">
            <a:avLst/>
          </a:prstGeom>
          <a:noFill/>
          <a:ln/>
        </p:spPr>
        <p:txBody>
          <a:bodyPr wrap="square" rtlCol="0" anchor="ctr"/>
          <a:lstStyle/>
          <a:p>
            <a:pPr marL="0" indent="0">
              <a:lnSpc>
                <a:spcPct val="110000"/>
              </a:lnSpc>
              <a:buNone/>
            </a:pPr>
            <a:r>
              <a:rPr lang="en-US" sz="1100" b="1" kern="0" spc="50" dirty="0">
                <a:solidFill>
                  <a:srgbClr val="5C6F66"/>
                </a:solidFill>
                <a:latin typeface="Calibri" pitchFamily="34" charset="0"/>
                <a:ea typeface="Calibri" pitchFamily="34" charset="-122"/>
                <a:cs typeface="Calibri" pitchFamily="34" charset="-120"/>
              </a:rPr>
              <a:t>DISPONIBILIDADES 2025</a:t>
            </a:r>
            <a:endParaRPr lang="en-US" sz="1100" dirty="0"/>
          </a:p>
        </p:txBody>
      </p:sp>
      <p:sp>
        <p:nvSpPr>
          <p:cNvPr id="10" name="Text 8"/>
          <p:cNvSpPr/>
          <p:nvPr/>
        </p:nvSpPr>
        <p:spPr>
          <a:xfrm>
            <a:off x="3611880" y="3246120"/>
            <a:ext cx="2194560" cy="777240"/>
          </a:xfrm>
          <a:prstGeom prst="rect">
            <a:avLst/>
          </a:prstGeom>
          <a:noFill/>
          <a:ln/>
        </p:spPr>
        <p:txBody>
          <a:bodyPr wrap="square" rtlCol="0" anchor="ctr"/>
          <a:lstStyle/>
          <a:p>
            <a:pPr marL="0" indent="0">
              <a:buNone/>
            </a:pPr>
            <a:r>
              <a:rPr lang="en-US" sz="2100" b="1" dirty="0">
                <a:solidFill>
                  <a:srgbClr val="2D6A4F"/>
                </a:solidFill>
                <a:latin typeface="Cambria" pitchFamily="34" charset="0"/>
                <a:ea typeface="Cambria" pitchFamily="34" charset="-122"/>
                <a:cs typeface="Cambria" pitchFamily="34" charset="-120"/>
              </a:rPr>
              <a:t>R$ 181.603,37</a:t>
            </a:r>
            <a:endParaRPr lang="en-US" sz="2100" dirty="0"/>
          </a:p>
        </p:txBody>
      </p:sp>
      <p:sp>
        <p:nvSpPr>
          <p:cNvPr id="11" name="Text 9"/>
          <p:cNvSpPr/>
          <p:nvPr/>
        </p:nvSpPr>
        <p:spPr>
          <a:xfrm>
            <a:off x="3611880" y="4114800"/>
            <a:ext cx="2194560" cy="822960"/>
          </a:xfrm>
          <a:prstGeom prst="rect">
            <a:avLst/>
          </a:prstGeom>
          <a:noFill/>
          <a:ln/>
        </p:spPr>
        <p:txBody>
          <a:bodyPr wrap="square" rtlCol="0" anchor="ctr"/>
          <a:lstStyle/>
          <a:p>
            <a:pPr marL="0" indent="0">
              <a:lnSpc>
                <a:spcPct val="115000"/>
              </a:lnSpc>
              <a:buNone/>
            </a:pPr>
            <a:r>
              <a:rPr lang="en-US" sz="1100" i="1" dirty="0">
                <a:solidFill>
                  <a:srgbClr val="5C6F66"/>
                </a:solidFill>
                <a:latin typeface="Calibri" pitchFamily="34" charset="0"/>
                <a:ea typeface="Calibri" pitchFamily="34" charset="-122"/>
                <a:cs typeface="Calibri" pitchFamily="34" charset="-120"/>
              </a:rPr>
              <a:t>2024: R$ 148.146,89</a:t>
            </a:r>
            <a:endParaRPr lang="en-US" sz="1100" dirty="0"/>
          </a:p>
        </p:txBody>
      </p:sp>
      <p:sp>
        <p:nvSpPr>
          <p:cNvPr id="12" name="Shape 10"/>
          <p:cNvSpPr/>
          <p:nvPr/>
        </p:nvSpPr>
        <p:spPr>
          <a:xfrm>
            <a:off x="6217920" y="2011680"/>
            <a:ext cx="2651760" cy="3566160"/>
          </a:xfrm>
          <a:prstGeom prst="roundRect">
            <a:avLst>
              <a:gd name="adj" fmla="val 3448"/>
            </a:avLst>
          </a:prstGeom>
          <a:solidFill>
            <a:srgbClr val="FFFFFF"/>
          </a:solidFill>
          <a:ln/>
          <a:effectLst>
            <a:outerShdw blurRad="101600" dist="38100" dir="5400000" algn="bl" rotWithShape="0">
              <a:srgbClr val="1B2430">
                <a:alpha val="16000"/>
              </a:srgbClr>
            </a:outerShdw>
          </a:effectLst>
        </p:spPr>
      </p:sp>
      <p:sp>
        <p:nvSpPr>
          <p:cNvPr id="13" name="Text 11"/>
          <p:cNvSpPr/>
          <p:nvPr/>
        </p:nvSpPr>
        <p:spPr>
          <a:xfrm>
            <a:off x="6446520" y="2286000"/>
            <a:ext cx="2194560" cy="640080"/>
          </a:xfrm>
          <a:prstGeom prst="rect">
            <a:avLst/>
          </a:prstGeom>
          <a:noFill/>
          <a:ln/>
        </p:spPr>
        <p:txBody>
          <a:bodyPr wrap="square" rtlCol="0" anchor="ctr"/>
          <a:lstStyle/>
          <a:p>
            <a:pPr marL="0" indent="0">
              <a:lnSpc>
                <a:spcPct val="110000"/>
              </a:lnSpc>
              <a:buNone/>
            </a:pPr>
            <a:r>
              <a:rPr lang="en-US" sz="1100" b="1" kern="0" spc="50" dirty="0">
                <a:solidFill>
                  <a:srgbClr val="5C6F66"/>
                </a:solidFill>
                <a:latin typeface="Calibri" pitchFamily="34" charset="0"/>
                <a:ea typeface="Calibri" pitchFamily="34" charset="-122"/>
                <a:cs typeface="Calibri" pitchFamily="34" charset="-120"/>
              </a:rPr>
              <a:t>RESULTADO 2024</a:t>
            </a:r>
            <a:endParaRPr lang="en-US" sz="1100" dirty="0"/>
          </a:p>
        </p:txBody>
      </p:sp>
      <p:sp>
        <p:nvSpPr>
          <p:cNvPr id="14" name="Text 12"/>
          <p:cNvSpPr/>
          <p:nvPr/>
        </p:nvSpPr>
        <p:spPr>
          <a:xfrm>
            <a:off x="6446520" y="3246120"/>
            <a:ext cx="2194560" cy="777240"/>
          </a:xfrm>
          <a:prstGeom prst="rect">
            <a:avLst/>
          </a:prstGeom>
          <a:noFill/>
          <a:ln/>
        </p:spPr>
        <p:txBody>
          <a:bodyPr wrap="square" rtlCol="0" anchor="ctr"/>
          <a:lstStyle/>
          <a:p>
            <a:pPr marL="0" indent="0">
              <a:buNone/>
            </a:pPr>
            <a:r>
              <a:rPr lang="en-US" sz="2100" b="1" dirty="0">
                <a:solidFill>
                  <a:srgbClr val="2D6A4F"/>
                </a:solidFill>
                <a:latin typeface="Cambria" pitchFamily="34" charset="0"/>
                <a:ea typeface="Cambria" pitchFamily="34" charset="-122"/>
                <a:cs typeface="Cambria" pitchFamily="34" charset="-120"/>
              </a:rPr>
              <a:t>+R$ 22.508,08</a:t>
            </a:r>
            <a:endParaRPr lang="en-US" sz="2100" dirty="0"/>
          </a:p>
        </p:txBody>
      </p:sp>
      <p:sp>
        <p:nvSpPr>
          <p:cNvPr id="15" name="Text 13"/>
          <p:cNvSpPr/>
          <p:nvPr/>
        </p:nvSpPr>
        <p:spPr>
          <a:xfrm>
            <a:off x="6446520" y="4114800"/>
            <a:ext cx="2194560" cy="822960"/>
          </a:xfrm>
          <a:prstGeom prst="rect">
            <a:avLst/>
          </a:prstGeom>
          <a:noFill/>
          <a:ln/>
        </p:spPr>
        <p:txBody>
          <a:bodyPr wrap="square" rtlCol="0" anchor="ctr"/>
          <a:lstStyle/>
          <a:p>
            <a:pPr marL="0" indent="0">
              <a:lnSpc>
                <a:spcPct val="115000"/>
              </a:lnSpc>
              <a:buNone/>
            </a:pPr>
            <a:r>
              <a:rPr lang="en-US" sz="1100" i="1" dirty="0">
                <a:solidFill>
                  <a:srgbClr val="5C6F66"/>
                </a:solidFill>
                <a:latin typeface="Calibri" pitchFamily="34" charset="0"/>
                <a:ea typeface="Calibri" pitchFamily="34" charset="-122"/>
                <a:cs typeface="Calibri" pitchFamily="34" charset="-120"/>
              </a:rPr>
              <a:t>Superávit do exercício</a:t>
            </a:r>
            <a:endParaRPr lang="en-US" sz="1100" dirty="0"/>
          </a:p>
        </p:txBody>
      </p:sp>
      <p:sp>
        <p:nvSpPr>
          <p:cNvPr id="16" name="Shape 14"/>
          <p:cNvSpPr/>
          <p:nvPr/>
        </p:nvSpPr>
        <p:spPr>
          <a:xfrm>
            <a:off x="9052560" y="2011680"/>
            <a:ext cx="2651760" cy="3566160"/>
          </a:xfrm>
          <a:prstGeom prst="roundRect">
            <a:avLst>
              <a:gd name="adj" fmla="val 3448"/>
            </a:avLst>
          </a:prstGeom>
          <a:solidFill>
            <a:srgbClr val="FFFFFF"/>
          </a:solidFill>
          <a:ln/>
          <a:effectLst>
            <a:outerShdw blurRad="101600" dist="38100" dir="5400000" algn="bl" rotWithShape="0">
              <a:srgbClr val="1B2430">
                <a:alpha val="16000"/>
              </a:srgbClr>
            </a:outerShdw>
          </a:effectLst>
        </p:spPr>
      </p:sp>
      <p:sp>
        <p:nvSpPr>
          <p:cNvPr id="17" name="Text 15"/>
          <p:cNvSpPr/>
          <p:nvPr/>
        </p:nvSpPr>
        <p:spPr>
          <a:xfrm>
            <a:off x="9281160" y="2286000"/>
            <a:ext cx="2194560" cy="640080"/>
          </a:xfrm>
          <a:prstGeom prst="rect">
            <a:avLst/>
          </a:prstGeom>
          <a:noFill/>
          <a:ln/>
        </p:spPr>
        <p:txBody>
          <a:bodyPr wrap="square" rtlCol="0" anchor="ctr"/>
          <a:lstStyle/>
          <a:p>
            <a:pPr marL="0" indent="0">
              <a:lnSpc>
                <a:spcPct val="110000"/>
              </a:lnSpc>
              <a:buNone/>
            </a:pPr>
            <a:r>
              <a:rPr lang="en-US" sz="1100" b="1" kern="0" spc="50" dirty="0">
                <a:solidFill>
                  <a:srgbClr val="5C6F66"/>
                </a:solidFill>
                <a:latin typeface="Calibri" pitchFamily="34" charset="0"/>
                <a:ea typeface="Calibri" pitchFamily="34" charset="-122"/>
                <a:cs typeface="Calibri" pitchFamily="34" charset="-120"/>
              </a:rPr>
              <a:t>RESULTADO 2025</a:t>
            </a:r>
            <a:endParaRPr lang="en-US" sz="1100" dirty="0"/>
          </a:p>
        </p:txBody>
      </p:sp>
      <p:sp>
        <p:nvSpPr>
          <p:cNvPr id="18" name="Text 16"/>
          <p:cNvSpPr/>
          <p:nvPr/>
        </p:nvSpPr>
        <p:spPr>
          <a:xfrm>
            <a:off x="9281160" y="3246120"/>
            <a:ext cx="2194560" cy="777240"/>
          </a:xfrm>
          <a:prstGeom prst="rect">
            <a:avLst/>
          </a:prstGeom>
          <a:noFill/>
          <a:ln/>
        </p:spPr>
        <p:txBody>
          <a:bodyPr wrap="square" rtlCol="0" anchor="ctr"/>
          <a:lstStyle/>
          <a:p>
            <a:pPr marL="0" indent="0">
              <a:buNone/>
            </a:pPr>
            <a:r>
              <a:rPr lang="en-US" sz="2100" b="1" dirty="0">
                <a:solidFill>
                  <a:srgbClr val="9C2B2B"/>
                </a:solidFill>
                <a:latin typeface="Cambria" pitchFamily="34" charset="0"/>
                <a:ea typeface="Cambria" pitchFamily="34" charset="-122"/>
                <a:cs typeface="Cambria" pitchFamily="34" charset="-120"/>
              </a:rPr>
              <a:t>–R$ 58.866,30</a:t>
            </a:r>
            <a:endParaRPr lang="en-US" sz="2100" dirty="0"/>
          </a:p>
        </p:txBody>
      </p:sp>
      <p:sp>
        <p:nvSpPr>
          <p:cNvPr id="19" name="Text 17"/>
          <p:cNvSpPr/>
          <p:nvPr/>
        </p:nvSpPr>
        <p:spPr>
          <a:xfrm>
            <a:off x="9281160" y="4114800"/>
            <a:ext cx="2194560" cy="822960"/>
          </a:xfrm>
          <a:prstGeom prst="rect">
            <a:avLst/>
          </a:prstGeom>
          <a:noFill/>
          <a:ln/>
        </p:spPr>
        <p:txBody>
          <a:bodyPr wrap="square" rtlCol="0" anchor="ctr"/>
          <a:lstStyle/>
          <a:p>
            <a:pPr marL="0" indent="0">
              <a:lnSpc>
                <a:spcPct val="115000"/>
              </a:lnSpc>
              <a:buNone/>
            </a:pPr>
            <a:r>
              <a:rPr lang="en-US" sz="1100" i="1" dirty="0">
                <a:solidFill>
                  <a:srgbClr val="5C6F66"/>
                </a:solidFill>
                <a:latin typeface="Calibri" pitchFamily="34" charset="0"/>
                <a:ea typeface="Calibri" pitchFamily="34" charset="-122"/>
                <a:cs typeface="Calibri" pitchFamily="34" charset="-120"/>
              </a:rPr>
              <a:t>Déficit do exercício</a:t>
            </a:r>
            <a:endParaRPr lang="en-US" sz="1100" dirty="0"/>
          </a:p>
        </p:txBody>
      </p:sp>
      <p:sp>
        <p:nvSpPr>
          <p:cNvPr id="20" name="Text 18"/>
          <p:cNvSpPr/>
          <p:nvPr/>
        </p:nvSpPr>
        <p:spPr>
          <a:xfrm>
            <a:off x="548640" y="5852160"/>
            <a:ext cx="11064240" cy="457200"/>
          </a:xfrm>
          <a:prstGeom prst="rect">
            <a:avLst/>
          </a:prstGeom>
          <a:noFill/>
          <a:ln/>
        </p:spPr>
        <p:txBody>
          <a:bodyPr wrap="square" rtlCol="0" anchor="ctr"/>
          <a:lstStyle/>
          <a:p>
            <a:pPr marL="0" indent="0">
              <a:buNone/>
            </a:pPr>
            <a:r>
              <a:rPr lang="en-US" sz="1150" i="1" dirty="0">
                <a:solidFill>
                  <a:srgbClr val="5C6F66"/>
                </a:solidFill>
                <a:latin typeface="Calibri" pitchFamily="34" charset="0"/>
                <a:ea typeface="Calibri" pitchFamily="34" charset="-122"/>
                <a:cs typeface="Calibri" pitchFamily="34" charset="-120"/>
              </a:rPr>
              <a:t>Valores extraídos do balancete contábil e das demonstrações financeiras assinadas pela diretoria e pelo(a) contador(a) responsável de cada exercício.</a:t>
            </a:r>
            <a:endParaRPr lang="en-US" sz="1150" dirty="0"/>
          </a:p>
        </p:txBody>
      </p:sp>
      <p:sp>
        <p:nvSpPr>
          <p:cNvPr id="21" name="Text 19"/>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173C30"/>
        </a:solidFill>
        <a:effectLst/>
      </p:bgPr>
    </p:bg>
    <p:spTree>
      <p:nvGrpSpPr>
        <p:cNvPr id="1" name=""/>
        <p:cNvGrpSpPr/>
        <p:nvPr/>
      </p:nvGrpSpPr>
      <p:grpSpPr>
        <a:xfrm>
          <a:off x="0" y="0"/>
          <a:ext cx="0" cy="0"/>
          <a:chOff x="0" y="0"/>
          <a:chExt cx="0" cy="0"/>
        </a:xfrm>
      </p:grpSpPr>
      <p:sp>
        <p:nvSpPr>
          <p:cNvPr id="2" name="Shape 0"/>
          <p:cNvSpPr/>
          <p:nvPr/>
        </p:nvSpPr>
        <p:spPr>
          <a:xfrm>
            <a:off x="8138160" y="2377440"/>
            <a:ext cx="5486400" cy="5486400"/>
          </a:xfrm>
          <a:prstGeom prst="ellipse">
            <a:avLst/>
          </a:prstGeom>
          <a:solidFill>
            <a:srgbClr val="2D6A4F">
              <a:alpha val="45000"/>
            </a:srgbClr>
          </a:solidFill>
          <a:ln/>
        </p:spPr>
      </p:sp>
      <p:sp>
        <p:nvSpPr>
          <p:cNvPr id="3" name="Shape 1"/>
          <p:cNvSpPr/>
          <p:nvPr/>
        </p:nvSpPr>
        <p:spPr>
          <a:xfrm>
            <a:off x="-2743200" y="-2286000"/>
            <a:ext cx="4572000" cy="4572000"/>
          </a:xfrm>
          <a:prstGeom prst="ellipse">
            <a:avLst/>
          </a:prstGeom>
          <a:solidFill>
            <a:srgbClr val="2D6A4F">
              <a:alpha val="35000"/>
            </a:srgbClr>
          </a:solidFill>
          <a:ln/>
        </p:spPr>
      </p:sp>
      <p:sp>
        <p:nvSpPr>
          <p:cNvPr id="4" name="Shape 2"/>
          <p:cNvSpPr/>
          <p:nvPr/>
        </p:nvSpPr>
        <p:spPr>
          <a:xfrm>
            <a:off x="822960" y="1965960"/>
            <a:ext cx="1051560" cy="1051560"/>
          </a:xfrm>
          <a:prstGeom prst="ellipse">
            <a:avLst/>
          </a:prstGeom>
          <a:solidFill>
            <a:srgbClr val="74C69D"/>
          </a:solidFill>
          <a:ln/>
        </p:spPr>
      </p:sp>
      <p:sp>
        <p:nvSpPr>
          <p:cNvPr id="5" name="Text 3"/>
          <p:cNvSpPr/>
          <p:nvPr/>
        </p:nvSpPr>
        <p:spPr>
          <a:xfrm>
            <a:off x="822960" y="1965960"/>
            <a:ext cx="1051560" cy="1051560"/>
          </a:xfrm>
          <a:prstGeom prst="rect">
            <a:avLst/>
          </a:prstGeom>
          <a:noFill/>
          <a:ln/>
        </p:spPr>
        <p:txBody>
          <a:bodyPr wrap="square" rtlCol="0" anchor="ctr"/>
          <a:lstStyle/>
          <a:p>
            <a:pPr marL="0" indent="0" algn="ctr">
              <a:buNone/>
            </a:pPr>
            <a:r>
              <a:rPr lang="en-US" sz="920" b="1" dirty="0">
                <a:solidFill>
                  <a:srgbClr val="173C30"/>
                </a:solidFill>
                <a:latin typeface="Cambria" pitchFamily="34" charset="0"/>
                <a:ea typeface="Cambria" pitchFamily="34" charset="-122"/>
                <a:cs typeface="Cambria" pitchFamily="34" charset="-120"/>
              </a:rPr>
              <a:t>2024</a:t>
            </a:r>
            <a:endParaRPr lang="en-US" sz="920" dirty="0"/>
          </a:p>
        </p:txBody>
      </p:sp>
      <p:sp>
        <p:nvSpPr>
          <p:cNvPr id="6" name="Text 4"/>
          <p:cNvSpPr/>
          <p:nvPr/>
        </p:nvSpPr>
        <p:spPr>
          <a:xfrm>
            <a:off x="2103120" y="2057400"/>
            <a:ext cx="8229600" cy="365760"/>
          </a:xfrm>
          <a:prstGeom prst="rect">
            <a:avLst/>
          </a:prstGeom>
          <a:noFill/>
          <a:ln/>
        </p:spPr>
        <p:txBody>
          <a:bodyPr wrap="square" rtlCol="0" anchor="ctr"/>
          <a:lstStyle/>
          <a:p>
            <a:pPr marL="0" indent="0">
              <a:buNone/>
            </a:pPr>
            <a:r>
              <a:rPr lang="en-US" sz="1500" b="1" kern="0" spc="300" dirty="0">
                <a:solidFill>
                  <a:srgbClr val="74C69D"/>
                </a:solidFill>
                <a:latin typeface="Calibri" pitchFamily="34" charset="0"/>
                <a:ea typeface="Calibri" pitchFamily="34" charset="-122"/>
                <a:cs typeface="Calibri" pitchFamily="34" charset="-120"/>
              </a:rPr>
              <a:t>PRESTAÇÃO DE CONTAS</a:t>
            </a:r>
            <a:endParaRPr lang="en-US" sz="1500" dirty="0"/>
          </a:p>
        </p:txBody>
      </p:sp>
      <p:sp>
        <p:nvSpPr>
          <p:cNvPr id="7" name="Text 5"/>
          <p:cNvSpPr/>
          <p:nvPr/>
        </p:nvSpPr>
        <p:spPr>
          <a:xfrm>
            <a:off x="822960" y="2880360"/>
            <a:ext cx="10058400" cy="146304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Exercício de 2024</a:t>
            </a:r>
            <a:endParaRPr lang="en-US" sz="3800" dirty="0"/>
          </a:p>
        </p:txBody>
      </p:sp>
      <p:sp>
        <p:nvSpPr>
          <p:cNvPr id="8" name="Text 6"/>
          <p:cNvSpPr/>
          <p:nvPr/>
        </p:nvSpPr>
        <p:spPr>
          <a:xfrm>
            <a:off x="822960" y="4160520"/>
            <a:ext cx="9601200" cy="731520"/>
          </a:xfrm>
          <a:prstGeom prst="rect">
            <a:avLst/>
          </a:prstGeom>
          <a:noFill/>
          <a:ln/>
        </p:spPr>
        <p:txBody>
          <a:bodyPr wrap="square" rtlCol="0" anchor="ctr"/>
          <a:lstStyle/>
          <a:p>
            <a:pPr marL="0" indent="0">
              <a:buNone/>
            </a:pPr>
            <a:r>
              <a:rPr lang="en-US" sz="1500" i="1" dirty="0">
                <a:solidFill>
                  <a:srgbClr val="D8F3DC"/>
                </a:solidFill>
                <a:latin typeface="Calibri" pitchFamily="34" charset="0"/>
                <a:ea typeface="Calibri" pitchFamily="34" charset="-122"/>
                <a:cs typeface="Calibri" pitchFamily="34" charset="-120"/>
              </a:rPr>
              <a:t>Balanço patrimonial e demonstração do resultado — 1º de janeiro a 31 de dezembro de 2024</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2024</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Balanço patrimonial — 31/12/2024</a:t>
            </a:r>
            <a:endParaRPr lang="en-US" sz="30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965960"/>
          <a:ext cx="5257800" cy="2514600"/>
        </p:xfrm>
        <a:graphic>
          <a:graphicData uri="http://schemas.openxmlformats.org/drawingml/2006/table">
            <a:tbl>
              <a:tblPr/>
              <a:tblGrid>
                <a:gridCol w="288036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tblGrid>
              <a:tr h="502920">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ATIVO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2023</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extLst>
                  <a:ext uri="{0D108BD9-81ED-4DB2-BD59-A6C34878D82A}">
                    <a16:rowId xmlns:a16="http://schemas.microsoft.com/office/drawing/2014/main" val="10000"/>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Disponibilidades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148.146,89</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108.297,01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1"/>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Duplicatas a receber</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10.940,00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0,00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2"/>
                  </a:ext>
                </a:extLst>
              </a:tr>
              <a:tr h="50292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Outros créditos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24.828,37</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13.990,45</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3"/>
                  </a:ext>
                </a:extLst>
              </a:tr>
              <a:tr h="502920">
                <a:tc>
                  <a:txBody>
                    <a:bodyPr/>
                    <a:lstStyle/>
                    <a:p>
                      <a:pPr marL="0" indent="0">
                        <a:buNone/>
                      </a:pPr>
                      <a:r>
                        <a:rPr lang="en-US" sz="1150" b="1" dirty="0">
                          <a:solidFill>
                            <a:srgbClr val="1B2430"/>
                          </a:solidFill>
                          <a:latin typeface="Calibri" pitchFamily="34" charset="0"/>
                          <a:ea typeface="Calibri" pitchFamily="34" charset="-122"/>
                          <a:cs typeface="Calibri" pitchFamily="34" charset="-120"/>
                        </a:rPr>
                        <a:t>Total do ativo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183.915,26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122.287,46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extLst>
                  <a:ext uri="{0D108BD9-81ED-4DB2-BD59-A6C34878D82A}">
                    <a16:rowId xmlns:a16="http://schemas.microsoft.com/office/drawing/2014/main" val="10004"/>
                  </a:ext>
                </a:extLst>
              </a:tr>
            </a:tbl>
          </a:graphicData>
        </a:graphic>
      </p:graphicFrame>
      <p:graphicFrame>
        <p:nvGraphicFramePr>
          <p:cNvPr id="13" name="Table 1"/>
          <p:cNvGraphicFramePr>
            <a:graphicFrameLocks noGrp="1"/>
          </p:cNvGraphicFramePr>
          <p:nvPr>
            <p:extLst>
              <p:ext uri="{D42A27DB-BD31-4B8C-83A1-F6EECF244321}">
                <p14:modId xmlns:p14="http://schemas.microsoft.com/office/powerpoint/2010/main" val="1579011935"/>
              </p:ext>
            </p:extLst>
          </p:nvPr>
        </p:nvGraphicFramePr>
        <p:xfrm>
          <a:off x="6263640" y="1965960"/>
          <a:ext cx="5349240" cy="3040380"/>
        </p:xfrm>
        <a:graphic>
          <a:graphicData uri="http://schemas.openxmlformats.org/drawingml/2006/table">
            <a:tbl>
              <a:tblPr/>
              <a:tblGrid>
                <a:gridCol w="2743200">
                  <a:extLst>
                    <a:ext uri="{9D8B030D-6E8A-4147-A177-3AD203B41FA5}">
                      <a16:colId xmlns:a16="http://schemas.microsoft.com/office/drawing/2014/main" val="20000"/>
                    </a:ext>
                  </a:extLst>
                </a:gridCol>
                <a:gridCol w="1298448">
                  <a:extLst>
                    <a:ext uri="{9D8B030D-6E8A-4147-A177-3AD203B41FA5}">
                      <a16:colId xmlns:a16="http://schemas.microsoft.com/office/drawing/2014/main" val="20001"/>
                    </a:ext>
                  </a:extLst>
                </a:gridCol>
                <a:gridCol w="1307592">
                  <a:extLst>
                    <a:ext uri="{9D8B030D-6E8A-4147-A177-3AD203B41FA5}">
                      <a16:colId xmlns:a16="http://schemas.microsoft.com/office/drawing/2014/main" val="20002"/>
                    </a:ext>
                  </a:extLst>
                </a:gridCol>
              </a:tblGrid>
              <a:tr h="434340">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PASSIVO</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2024</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tc>
                  <a:txBody>
                    <a:bodyPr/>
                    <a:lstStyle/>
                    <a:p>
                      <a:pPr marL="0" indent="0" algn="r">
                        <a:buNone/>
                      </a:pPr>
                      <a:r>
                        <a:rPr lang="en-US" sz="1150" b="1" dirty="0">
                          <a:solidFill>
                            <a:srgbClr val="FFFFFF"/>
                          </a:solidFill>
                          <a:latin typeface="Calibri" pitchFamily="34" charset="0"/>
                          <a:ea typeface="Calibri" pitchFamily="34" charset="-122"/>
                          <a:cs typeface="Calibri" pitchFamily="34" charset="-120"/>
                        </a:rPr>
                        <a:t>2023</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173C30"/>
                    </a:solidFill>
                  </a:tcPr>
                </a:tc>
                <a:extLst>
                  <a:ext uri="{0D108BD9-81ED-4DB2-BD59-A6C34878D82A}">
                    <a16:rowId xmlns:a16="http://schemas.microsoft.com/office/drawing/2014/main" val="10000"/>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Fornecedores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5.393,00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2.321,26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1"/>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ISS a recolher</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1.661,08</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681,25</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2"/>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Empréstimos e financiamentos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1.069,91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0,00</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3"/>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Adiantamento de clientes</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79.696,61</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45.698,37</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4"/>
                  </a:ext>
                </a:extLst>
              </a:tr>
              <a:tr h="434340">
                <a:tc>
                  <a:txBody>
                    <a:bodyPr/>
                    <a:lstStyle/>
                    <a:p>
                      <a:pPr marL="0" indent="0">
                        <a:buNone/>
                      </a:pPr>
                      <a:r>
                        <a:rPr lang="en-US" sz="1150" dirty="0">
                          <a:solidFill>
                            <a:srgbClr val="1B2430"/>
                          </a:solidFill>
                          <a:latin typeface="Calibri" pitchFamily="34" charset="0"/>
                          <a:ea typeface="Calibri" pitchFamily="34" charset="-122"/>
                          <a:cs typeface="Calibri" pitchFamily="34" charset="-120"/>
                        </a:rPr>
                        <a:t>Patrimônio social</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96.094,66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tc>
                  <a:txBody>
                    <a:bodyPr/>
                    <a:lstStyle/>
                    <a:p>
                      <a:pPr marL="0" indent="0" algn="r">
                        <a:buNone/>
                      </a:pPr>
                      <a:r>
                        <a:rPr lang="en-US" sz="1150" dirty="0">
                          <a:solidFill>
                            <a:srgbClr val="1B2430"/>
                          </a:solidFill>
                          <a:latin typeface="Calibri" pitchFamily="34" charset="0"/>
                          <a:ea typeface="Calibri" pitchFamily="34" charset="-122"/>
                          <a:cs typeface="Calibri" pitchFamily="34" charset="-120"/>
                        </a:rPr>
                        <a:t>73.586,58</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tcPr>
                </a:tc>
                <a:extLst>
                  <a:ext uri="{0D108BD9-81ED-4DB2-BD59-A6C34878D82A}">
                    <a16:rowId xmlns:a16="http://schemas.microsoft.com/office/drawing/2014/main" val="10005"/>
                  </a:ext>
                </a:extLst>
              </a:tr>
              <a:tr h="434340">
                <a:tc>
                  <a:txBody>
                    <a:bodyPr/>
                    <a:lstStyle/>
                    <a:p>
                      <a:pPr marL="0" indent="0">
                        <a:buNone/>
                      </a:pPr>
                      <a:r>
                        <a:rPr lang="en-US" sz="1150" b="1" dirty="0">
                          <a:solidFill>
                            <a:srgbClr val="1B2430"/>
                          </a:solidFill>
                          <a:latin typeface="Calibri" pitchFamily="34" charset="0"/>
                          <a:ea typeface="Calibri" pitchFamily="34" charset="-122"/>
                          <a:cs typeface="Calibri" pitchFamily="34" charset="-120"/>
                        </a:rPr>
                        <a:t>Total do passivo + PL</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183.915,26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tc>
                  <a:txBody>
                    <a:bodyPr/>
                    <a:lstStyle/>
                    <a:p>
                      <a:pPr marL="0" indent="0" algn="r">
                        <a:buNone/>
                      </a:pPr>
                      <a:r>
                        <a:rPr lang="en-US" sz="1150" b="1" dirty="0">
                          <a:solidFill>
                            <a:srgbClr val="1B2430"/>
                          </a:solidFill>
                          <a:latin typeface="Calibri" pitchFamily="34" charset="0"/>
                          <a:ea typeface="Calibri" pitchFamily="34" charset="-122"/>
                          <a:cs typeface="Calibri" pitchFamily="34" charset="-120"/>
                        </a:rPr>
                        <a:t>122.287,46</a:t>
                      </a:r>
                      <a:endParaRPr lang="en-US" sz="1150" dirty="0">
                        <a:latin typeface="Calibri" charset="0"/>
                        <a:ea typeface="Calibri" charset="0"/>
                        <a:cs typeface="Calibri" charset="0"/>
                      </a:endParaRPr>
                    </a:p>
                  </a:txBody>
                  <a:tcPr>
                    <a:lnL w="9525" cap="flat" cmpd="sng" algn="ctr">
                      <a:solidFill>
                        <a:srgbClr val="DCE3EA"/>
                      </a:solidFill>
                      <a:prstDash val="solid"/>
                      <a:round/>
                      <a:headEnd type="none" w="med" len="med"/>
                      <a:tailEnd type="none" w="med" len="med"/>
                    </a:lnL>
                    <a:lnR w="9525" cap="flat" cmpd="sng" algn="ctr">
                      <a:solidFill>
                        <a:srgbClr val="DCE3EA"/>
                      </a:solidFill>
                      <a:prstDash val="solid"/>
                      <a:round/>
                      <a:headEnd type="none" w="med" len="med"/>
                      <a:tailEnd type="none" w="med" len="med"/>
                    </a:lnR>
                    <a:lnT w="9525" cap="flat" cmpd="sng" algn="ctr">
                      <a:solidFill>
                        <a:srgbClr val="DCE3EA"/>
                      </a:solidFill>
                      <a:prstDash val="solid"/>
                      <a:round/>
                      <a:headEnd type="none" w="med" len="med"/>
                      <a:tailEnd type="none" w="med" len="med"/>
                    </a:lnT>
                    <a:lnB w="9525" cap="flat" cmpd="sng" algn="ctr">
                      <a:solidFill>
                        <a:srgbClr val="DCE3EA"/>
                      </a:solidFill>
                      <a:prstDash val="solid"/>
                      <a:round/>
                      <a:headEnd type="none" w="med" len="med"/>
                      <a:tailEnd type="none" w="med" len="med"/>
                    </a:lnB>
                    <a:solidFill>
                      <a:srgbClr val="E7F3EA"/>
                    </a:solidFill>
                  </a:tcPr>
                </a:tc>
                <a:extLst>
                  <a:ext uri="{0D108BD9-81ED-4DB2-BD59-A6C34878D82A}">
                    <a16:rowId xmlns:a16="http://schemas.microsoft.com/office/drawing/2014/main" val="10006"/>
                  </a:ext>
                </a:extLst>
              </a:tr>
            </a:tbl>
          </a:graphicData>
        </a:graphic>
      </p:graphicFrame>
      <p:sp>
        <p:nvSpPr>
          <p:cNvPr id="6" name="Text 2"/>
          <p:cNvSpPr/>
          <p:nvPr/>
        </p:nvSpPr>
        <p:spPr>
          <a:xfrm>
            <a:off x="548640" y="6355080"/>
            <a:ext cx="11064240" cy="365760"/>
          </a:xfrm>
          <a:prstGeom prst="rect">
            <a:avLst/>
          </a:prstGeom>
          <a:noFill/>
          <a:ln/>
        </p:spPr>
        <p:txBody>
          <a:bodyPr wrap="square" rtlCol="0" anchor="ctr"/>
          <a:lstStyle/>
          <a:p>
            <a:pPr marL="0" indent="0">
              <a:buNone/>
            </a:pPr>
            <a:r>
              <a:rPr lang="en-US" sz="950" i="1" dirty="0">
                <a:solidFill>
                  <a:srgbClr val="5C6F66"/>
                </a:solidFill>
                <a:latin typeface="Calibri" pitchFamily="34" charset="0"/>
                <a:ea typeface="Calibri" pitchFamily="34" charset="-122"/>
                <a:cs typeface="Calibri" pitchFamily="34" charset="-120"/>
              </a:rPr>
              <a:t>Valores em R$. Fonte: Balancete contábil e Balanço Patrimonial 12.2024, assinados por Iagê Zendron Miola (Diretor) e Edson Costa de Moura Mendes (Contador — CRC 1SP327445/O-5).</a:t>
            </a:r>
            <a:endParaRPr lang="en-US" sz="950" dirty="0"/>
          </a:p>
        </p:txBody>
      </p:sp>
      <p:sp>
        <p:nvSpPr>
          <p:cNvPr id="4" name="Text 3"/>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4FAF6"/>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2024</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Demonstração do resultado — 2024</a:t>
            </a:r>
            <a:endParaRPr lang="en-US" sz="3000" dirty="0"/>
          </a:p>
        </p:txBody>
      </p:sp>
      <p:sp>
        <p:nvSpPr>
          <p:cNvPr id="4" name="Shape 2"/>
          <p:cNvSpPr/>
          <p:nvPr/>
        </p:nvSpPr>
        <p:spPr>
          <a:xfrm>
            <a:off x="548640" y="1965960"/>
            <a:ext cx="7863840" cy="566928"/>
          </a:xfrm>
          <a:prstGeom prst="roundRect">
            <a:avLst>
              <a:gd name="adj" fmla="val 9677"/>
            </a:avLst>
          </a:prstGeom>
          <a:solidFill>
            <a:srgbClr val="FFFFFF"/>
          </a:solidFill>
          <a:ln/>
        </p:spPr>
      </p:sp>
      <p:sp>
        <p:nvSpPr>
          <p:cNvPr id="5" name="Text 3"/>
          <p:cNvSpPr/>
          <p:nvPr/>
        </p:nvSpPr>
        <p:spPr>
          <a:xfrm>
            <a:off x="777240" y="1965960"/>
            <a:ext cx="5486400" cy="566928"/>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Receita bruta</a:t>
            </a:r>
            <a:endParaRPr lang="en-US" sz="1300" dirty="0"/>
          </a:p>
        </p:txBody>
      </p:sp>
      <p:sp>
        <p:nvSpPr>
          <p:cNvPr id="6" name="Text 4"/>
          <p:cNvSpPr/>
          <p:nvPr/>
        </p:nvSpPr>
        <p:spPr>
          <a:xfrm>
            <a:off x="6309360" y="1965960"/>
            <a:ext cx="1965960" cy="566928"/>
          </a:xfrm>
          <a:prstGeom prst="rect">
            <a:avLst/>
          </a:prstGeom>
          <a:noFill/>
          <a:ln/>
        </p:spPr>
        <p:txBody>
          <a:bodyPr wrap="square" rtlCol="0" anchor="ctr"/>
          <a:lstStyle/>
          <a:p>
            <a:pPr marL="0" indent="0" algn="r">
              <a:buNone/>
            </a:pPr>
            <a:r>
              <a:rPr lang="en-US" sz="1300" b="1" dirty="0">
                <a:solidFill>
                  <a:srgbClr val="2D6A4F"/>
                </a:solidFill>
                <a:latin typeface="Calibri" pitchFamily="34" charset="0"/>
                <a:ea typeface="Calibri" pitchFamily="34" charset="-122"/>
                <a:cs typeface="Calibri" pitchFamily="34" charset="-120"/>
              </a:rPr>
              <a:t>R$ 70.982,93</a:t>
            </a:r>
            <a:endParaRPr lang="en-US" sz="1300" dirty="0"/>
          </a:p>
        </p:txBody>
      </p:sp>
      <p:sp>
        <p:nvSpPr>
          <p:cNvPr id="7" name="Shape 5"/>
          <p:cNvSpPr/>
          <p:nvPr/>
        </p:nvSpPr>
        <p:spPr>
          <a:xfrm>
            <a:off x="548640" y="2624328"/>
            <a:ext cx="7863840" cy="566928"/>
          </a:xfrm>
          <a:prstGeom prst="roundRect">
            <a:avLst>
              <a:gd name="adj" fmla="val 9677"/>
            </a:avLst>
          </a:prstGeom>
          <a:solidFill>
            <a:srgbClr val="FFFFFF"/>
          </a:solidFill>
          <a:ln/>
        </p:spPr>
      </p:sp>
      <p:sp>
        <p:nvSpPr>
          <p:cNvPr id="8" name="Text 6"/>
          <p:cNvSpPr/>
          <p:nvPr/>
        </p:nvSpPr>
        <p:spPr>
          <a:xfrm>
            <a:off x="777240" y="2624328"/>
            <a:ext cx="5486400" cy="566928"/>
          </a:xfrm>
          <a:prstGeom prst="rect">
            <a:avLst/>
          </a:prstGeom>
          <a:noFill/>
          <a:ln/>
        </p:spPr>
        <p:txBody>
          <a:bodyPr wrap="square" rtlCol="0" anchor="ctr"/>
          <a:lstStyle/>
          <a:p>
            <a:pPr marL="0" indent="0">
              <a:buNone/>
            </a:pPr>
            <a:r>
              <a:rPr lang="en-US" sz="1300" dirty="0">
                <a:solidFill>
                  <a:srgbClr val="173C30"/>
                </a:solidFill>
                <a:latin typeface="Calibri" pitchFamily="34" charset="0"/>
                <a:ea typeface="Calibri" pitchFamily="34" charset="-122"/>
                <a:cs typeface="Calibri" pitchFamily="34" charset="-120"/>
              </a:rPr>
              <a:t>(–) Impostos sobre vendas e serviços</a:t>
            </a:r>
            <a:endParaRPr lang="en-US" sz="1300" dirty="0"/>
          </a:p>
        </p:txBody>
      </p:sp>
      <p:sp>
        <p:nvSpPr>
          <p:cNvPr id="9" name="Text 7"/>
          <p:cNvSpPr/>
          <p:nvPr/>
        </p:nvSpPr>
        <p:spPr>
          <a:xfrm>
            <a:off x="6309360" y="2624328"/>
            <a:ext cx="1965960" cy="566928"/>
          </a:xfrm>
          <a:prstGeom prst="rect">
            <a:avLst/>
          </a:prstGeom>
          <a:noFill/>
          <a:ln/>
        </p:spPr>
        <p:txBody>
          <a:bodyPr wrap="square" rtlCol="0" anchor="ctr"/>
          <a:lstStyle/>
          <a:p>
            <a:pPr marL="0" indent="0" algn="r">
              <a:buNone/>
            </a:pPr>
            <a:r>
              <a:rPr lang="en-US" sz="1300" b="1" dirty="0">
                <a:solidFill>
                  <a:srgbClr val="5C6F66"/>
                </a:solidFill>
                <a:latin typeface="Calibri" pitchFamily="34" charset="0"/>
                <a:ea typeface="Calibri" pitchFamily="34" charset="-122"/>
                <a:cs typeface="Calibri" pitchFamily="34" charset="-120"/>
              </a:rPr>
              <a:t>- R$ 979,83</a:t>
            </a:r>
            <a:endParaRPr lang="en-US" sz="1300" dirty="0"/>
          </a:p>
        </p:txBody>
      </p:sp>
      <p:sp>
        <p:nvSpPr>
          <p:cNvPr id="10" name="Shape 8"/>
          <p:cNvSpPr/>
          <p:nvPr/>
        </p:nvSpPr>
        <p:spPr>
          <a:xfrm>
            <a:off x="548640" y="3282696"/>
            <a:ext cx="7863840" cy="566928"/>
          </a:xfrm>
          <a:prstGeom prst="roundRect">
            <a:avLst>
              <a:gd name="adj" fmla="val 9677"/>
            </a:avLst>
          </a:prstGeom>
          <a:solidFill>
            <a:srgbClr val="FFFFFF"/>
          </a:solidFill>
          <a:ln/>
        </p:spPr>
      </p:sp>
      <p:sp>
        <p:nvSpPr>
          <p:cNvPr id="11" name="Text 9"/>
          <p:cNvSpPr/>
          <p:nvPr/>
        </p:nvSpPr>
        <p:spPr>
          <a:xfrm>
            <a:off x="777240" y="3282696"/>
            <a:ext cx="5486400" cy="566928"/>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Resultado operacional bruto</a:t>
            </a:r>
            <a:endParaRPr lang="en-US" sz="1300" dirty="0"/>
          </a:p>
        </p:txBody>
      </p:sp>
      <p:sp>
        <p:nvSpPr>
          <p:cNvPr id="12" name="Text 10"/>
          <p:cNvSpPr/>
          <p:nvPr/>
        </p:nvSpPr>
        <p:spPr>
          <a:xfrm>
            <a:off x="6309360" y="3282696"/>
            <a:ext cx="1965960" cy="566928"/>
          </a:xfrm>
          <a:prstGeom prst="rect">
            <a:avLst/>
          </a:prstGeom>
          <a:noFill/>
          <a:ln/>
        </p:spPr>
        <p:txBody>
          <a:bodyPr wrap="square" rtlCol="0" anchor="ctr"/>
          <a:lstStyle/>
          <a:p>
            <a:pPr marL="0" indent="0" algn="r">
              <a:buNone/>
            </a:pPr>
            <a:r>
              <a:rPr lang="en-US" sz="1300" b="1" dirty="0">
                <a:solidFill>
                  <a:srgbClr val="173C30"/>
                </a:solidFill>
                <a:latin typeface="Calibri" pitchFamily="34" charset="0"/>
                <a:ea typeface="Calibri" pitchFamily="34" charset="-122"/>
                <a:cs typeface="Calibri" pitchFamily="34" charset="-120"/>
              </a:rPr>
              <a:t>R$ 70.003,10</a:t>
            </a:r>
            <a:endParaRPr lang="en-US" sz="1300" dirty="0"/>
          </a:p>
        </p:txBody>
      </p:sp>
      <p:sp>
        <p:nvSpPr>
          <p:cNvPr id="13" name="Shape 11"/>
          <p:cNvSpPr/>
          <p:nvPr/>
        </p:nvSpPr>
        <p:spPr>
          <a:xfrm>
            <a:off x="548640" y="3941064"/>
            <a:ext cx="7863840" cy="566928"/>
          </a:xfrm>
          <a:prstGeom prst="roundRect">
            <a:avLst>
              <a:gd name="adj" fmla="val 9677"/>
            </a:avLst>
          </a:prstGeom>
          <a:solidFill>
            <a:srgbClr val="FFFFFF"/>
          </a:solidFill>
          <a:ln/>
        </p:spPr>
      </p:sp>
      <p:sp>
        <p:nvSpPr>
          <p:cNvPr id="14" name="Text 12"/>
          <p:cNvSpPr/>
          <p:nvPr/>
        </p:nvSpPr>
        <p:spPr>
          <a:xfrm>
            <a:off x="777240" y="3941064"/>
            <a:ext cx="5486400" cy="566928"/>
          </a:xfrm>
          <a:prstGeom prst="rect">
            <a:avLst/>
          </a:prstGeom>
          <a:noFill/>
          <a:ln/>
        </p:spPr>
        <p:txBody>
          <a:bodyPr wrap="square" rtlCol="0" anchor="ctr"/>
          <a:lstStyle/>
          <a:p>
            <a:pPr marL="0" indent="0">
              <a:buNone/>
            </a:pPr>
            <a:r>
              <a:rPr lang="en-US" sz="1300" dirty="0">
                <a:solidFill>
                  <a:srgbClr val="173C30"/>
                </a:solidFill>
                <a:latin typeface="Calibri" pitchFamily="34" charset="0"/>
                <a:ea typeface="Calibri" pitchFamily="34" charset="-122"/>
                <a:cs typeface="Calibri" pitchFamily="34" charset="-120"/>
              </a:rPr>
              <a:t>(–) Despesas operacionais</a:t>
            </a:r>
            <a:endParaRPr lang="en-US" sz="1300" dirty="0"/>
          </a:p>
        </p:txBody>
      </p:sp>
      <p:sp>
        <p:nvSpPr>
          <p:cNvPr id="15" name="Text 13"/>
          <p:cNvSpPr/>
          <p:nvPr/>
        </p:nvSpPr>
        <p:spPr>
          <a:xfrm>
            <a:off x="6309360" y="3941064"/>
            <a:ext cx="1965960" cy="566928"/>
          </a:xfrm>
          <a:prstGeom prst="rect">
            <a:avLst/>
          </a:prstGeom>
          <a:noFill/>
          <a:ln/>
        </p:spPr>
        <p:txBody>
          <a:bodyPr wrap="square" rtlCol="0" anchor="ctr"/>
          <a:lstStyle/>
          <a:p>
            <a:pPr marL="0" indent="0" algn="r">
              <a:buNone/>
            </a:pPr>
            <a:r>
              <a:rPr lang="en-US" sz="1300" b="1" dirty="0">
                <a:solidFill>
                  <a:srgbClr val="5C6F66"/>
                </a:solidFill>
                <a:latin typeface="Calibri" pitchFamily="34" charset="0"/>
                <a:ea typeface="Calibri" pitchFamily="34" charset="-122"/>
                <a:cs typeface="Calibri" pitchFamily="34" charset="-120"/>
              </a:rPr>
              <a:t>- R$ 54.858,24</a:t>
            </a:r>
            <a:endParaRPr lang="en-US" sz="1300" dirty="0"/>
          </a:p>
        </p:txBody>
      </p:sp>
      <p:sp>
        <p:nvSpPr>
          <p:cNvPr id="16" name="Shape 14"/>
          <p:cNvSpPr/>
          <p:nvPr/>
        </p:nvSpPr>
        <p:spPr>
          <a:xfrm>
            <a:off x="548640" y="4599432"/>
            <a:ext cx="7863840" cy="566928"/>
          </a:xfrm>
          <a:prstGeom prst="roundRect">
            <a:avLst>
              <a:gd name="adj" fmla="val 9677"/>
            </a:avLst>
          </a:prstGeom>
          <a:solidFill>
            <a:srgbClr val="FFFFFF"/>
          </a:solidFill>
          <a:ln/>
        </p:spPr>
      </p:sp>
      <p:sp>
        <p:nvSpPr>
          <p:cNvPr id="17" name="Text 15"/>
          <p:cNvSpPr/>
          <p:nvPr/>
        </p:nvSpPr>
        <p:spPr>
          <a:xfrm>
            <a:off x="777240" y="4599432"/>
            <a:ext cx="5486400" cy="566928"/>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Resultado antes do financeiro</a:t>
            </a:r>
            <a:endParaRPr lang="en-US" sz="1300" dirty="0"/>
          </a:p>
        </p:txBody>
      </p:sp>
      <p:sp>
        <p:nvSpPr>
          <p:cNvPr id="18" name="Text 16"/>
          <p:cNvSpPr/>
          <p:nvPr/>
        </p:nvSpPr>
        <p:spPr>
          <a:xfrm>
            <a:off x="6309360" y="4599432"/>
            <a:ext cx="1965960" cy="566928"/>
          </a:xfrm>
          <a:prstGeom prst="rect">
            <a:avLst/>
          </a:prstGeom>
          <a:noFill/>
          <a:ln/>
        </p:spPr>
        <p:txBody>
          <a:bodyPr wrap="square" rtlCol="0" anchor="ctr"/>
          <a:lstStyle/>
          <a:p>
            <a:pPr marL="0" indent="0" algn="r">
              <a:buNone/>
            </a:pPr>
            <a:r>
              <a:rPr lang="en-US" sz="1300" b="1" dirty="0">
                <a:solidFill>
                  <a:srgbClr val="173C30"/>
                </a:solidFill>
                <a:latin typeface="Calibri" pitchFamily="34" charset="0"/>
                <a:ea typeface="Calibri" pitchFamily="34" charset="-122"/>
                <a:cs typeface="Calibri" pitchFamily="34" charset="-120"/>
              </a:rPr>
              <a:t>R$ 15.144,86</a:t>
            </a:r>
            <a:endParaRPr lang="en-US" sz="1300" dirty="0"/>
          </a:p>
        </p:txBody>
      </p:sp>
      <p:sp>
        <p:nvSpPr>
          <p:cNvPr id="19" name="Shape 17"/>
          <p:cNvSpPr/>
          <p:nvPr/>
        </p:nvSpPr>
        <p:spPr>
          <a:xfrm>
            <a:off x="548640" y="5257800"/>
            <a:ext cx="7863840" cy="566928"/>
          </a:xfrm>
          <a:prstGeom prst="roundRect">
            <a:avLst>
              <a:gd name="adj" fmla="val 9677"/>
            </a:avLst>
          </a:prstGeom>
          <a:solidFill>
            <a:srgbClr val="FFFFFF"/>
          </a:solidFill>
          <a:ln/>
        </p:spPr>
      </p:sp>
      <p:sp>
        <p:nvSpPr>
          <p:cNvPr id="20" name="Text 18"/>
          <p:cNvSpPr/>
          <p:nvPr/>
        </p:nvSpPr>
        <p:spPr>
          <a:xfrm>
            <a:off x="777240" y="5257800"/>
            <a:ext cx="5486400" cy="566928"/>
          </a:xfrm>
          <a:prstGeom prst="rect">
            <a:avLst/>
          </a:prstGeom>
          <a:noFill/>
          <a:ln/>
        </p:spPr>
        <p:txBody>
          <a:bodyPr wrap="square" rtlCol="0" anchor="ctr"/>
          <a:lstStyle/>
          <a:p>
            <a:pPr marL="0" indent="0">
              <a:buNone/>
            </a:pPr>
            <a:r>
              <a:rPr lang="en-US" sz="1300" dirty="0">
                <a:solidFill>
                  <a:srgbClr val="173C30"/>
                </a:solidFill>
                <a:latin typeface="Calibri" pitchFamily="34" charset="0"/>
                <a:ea typeface="Calibri" pitchFamily="34" charset="-122"/>
                <a:cs typeface="Calibri" pitchFamily="34" charset="-120"/>
              </a:rPr>
              <a:t>(+) Resultado financeiro líquido</a:t>
            </a:r>
            <a:endParaRPr lang="en-US" sz="1300" dirty="0"/>
          </a:p>
        </p:txBody>
      </p:sp>
      <p:sp>
        <p:nvSpPr>
          <p:cNvPr id="21" name="Text 19"/>
          <p:cNvSpPr/>
          <p:nvPr/>
        </p:nvSpPr>
        <p:spPr>
          <a:xfrm>
            <a:off x="6309360" y="5257800"/>
            <a:ext cx="1965960" cy="566928"/>
          </a:xfrm>
          <a:prstGeom prst="rect">
            <a:avLst/>
          </a:prstGeom>
          <a:noFill/>
          <a:ln/>
        </p:spPr>
        <p:txBody>
          <a:bodyPr wrap="square" rtlCol="0" anchor="ctr"/>
          <a:lstStyle/>
          <a:p>
            <a:pPr marL="0" indent="0" algn="r">
              <a:buNone/>
            </a:pPr>
            <a:r>
              <a:rPr lang="en-US" sz="1300" b="1" dirty="0">
                <a:solidFill>
                  <a:srgbClr val="2D6A4F"/>
                </a:solidFill>
                <a:latin typeface="Calibri" pitchFamily="34" charset="0"/>
                <a:ea typeface="Calibri" pitchFamily="34" charset="-122"/>
                <a:cs typeface="Calibri" pitchFamily="34" charset="-120"/>
              </a:rPr>
              <a:t>+ R$ 7.363,22</a:t>
            </a:r>
            <a:endParaRPr lang="en-US" sz="1300" dirty="0"/>
          </a:p>
        </p:txBody>
      </p:sp>
      <p:sp>
        <p:nvSpPr>
          <p:cNvPr id="22" name="Shape 20"/>
          <p:cNvSpPr/>
          <p:nvPr/>
        </p:nvSpPr>
        <p:spPr>
          <a:xfrm>
            <a:off x="548640" y="6007608"/>
            <a:ext cx="7863840" cy="777240"/>
          </a:xfrm>
          <a:prstGeom prst="roundRect">
            <a:avLst>
              <a:gd name="adj" fmla="val 9412"/>
            </a:avLst>
          </a:prstGeom>
          <a:solidFill>
            <a:srgbClr val="2D6A4F"/>
          </a:solidFill>
          <a:ln/>
        </p:spPr>
      </p:sp>
      <p:sp>
        <p:nvSpPr>
          <p:cNvPr id="23" name="Text 21"/>
          <p:cNvSpPr/>
          <p:nvPr/>
        </p:nvSpPr>
        <p:spPr>
          <a:xfrm>
            <a:off x="822960" y="6007608"/>
            <a:ext cx="5029200" cy="777240"/>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SUPERÁVIT DO EXERCÍCIO</a:t>
            </a:r>
            <a:endParaRPr lang="en-US" sz="1600" dirty="0"/>
          </a:p>
        </p:txBody>
      </p:sp>
      <p:sp>
        <p:nvSpPr>
          <p:cNvPr id="24" name="Text 22"/>
          <p:cNvSpPr/>
          <p:nvPr/>
        </p:nvSpPr>
        <p:spPr>
          <a:xfrm>
            <a:off x="5943600" y="6007608"/>
            <a:ext cx="2331720" cy="777240"/>
          </a:xfrm>
          <a:prstGeom prst="rect">
            <a:avLst/>
          </a:prstGeom>
          <a:noFill/>
          <a:ln/>
        </p:spPr>
        <p:txBody>
          <a:bodyPr wrap="square" rtlCol="0" anchor="ctr"/>
          <a:lstStyle/>
          <a:p>
            <a:pPr marL="0" indent="0" algn="r">
              <a:buNone/>
            </a:pPr>
            <a:r>
              <a:rPr lang="en-US" sz="2000" b="1" dirty="0">
                <a:solidFill>
                  <a:srgbClr val="FFFFFF"/>
                </a:solidFill>
                <a:latin typeface="Cambria" pitchFamily="34" charset="0"/>
                <a:ea typeface="Cambria" pitchFamily="34" charset="-122"/>
                <a:cs typeface="Cambria" pitchFamily="34" charset="-120"/>
              </a:rPr>
              <a:t>R$ 22.508,08</a:t>
            </a:r>
            <a:endParaRPr lang="en-US" sz="2000" dirty="0"/>
          </a:p>
        </p:txBody>
      </p:sp>
      <p:sp>
        <p:nvSpPr>
          <p:cNvPr id="25" name="Shape 23"/>
          <p:cNvSpPr/>
          <p:nvPr/>
        </p:nvSpPr>
        <p:spPr>
          <a:xfrm>
            <a:off x="8686800" y="1965960"/>
            <a:ext cx="2926080" cy="3977640"/>
          </a:xfrm>
          <a:prstGeom prst="roundRect">
            <a:avLst>
              <a:gd name="adj" fmla="val 3125"/>
            </a:avLst>
          </a:prstGeom>
          <a:solidFill>
            <a:srgbClr val="173C30"/>
          </a:solidFill>
          <a:ln/>
        </p:spPr>
      </p:sp>
      <p:sp>
        <p:nvSpPr>
          <p:cNvPr id="26" name="Text 24"/>
          <p:cNvSpPr/>
          <p:nvPr/>
        </p:nvSpPr>
        <p:spPr>
          <a:xfrm>
            <a:off x="8915400" y="2194560"/>
            <a:ext cx="2468880" cy="365760"/>
          </a:xfrm>
          <a:prstGeom prst="rect">
            <a:avLst/>
          </a:prstGeom>
          <a:noFill/>
          <a:ln/>
        </p:spPr>
        <p:txBody>
          <a:bodyPr wrap="square" rtlCol="0" anchor="ctr"/>
          <a:lstStyle/>
          <a:p>
            <a:pPr marL="0" indent="0">
              <a:buNone/>
            </a:pPr>
            <a:r>
              <a:rPr lang="en-US" sz="1200" dirty="0">
                <a:solidFill>
                  <a:srgbClr val="D8F3DC"/>
                </a:solidFill>
                <a:latin typeface="Calibri" pitchFamily="34" charset="0"/>
                <a:ea typeface="Calibri" pitchFamily="34" charset="-122"/>
                <a:cs typeface="Calibri" pitchFamily="34" charset="-120"/>
              </a:rPr>
              <a:t>Margem líquida</a:t>
            </a:r>
            <a:endParaRPr lang="en-US" sz="1200" dirty="0"/>
          </a:p>
        </p:txBody>
      </p:sp>
      <p:sp>
        <p:nvSpPr>
          <p:cNvPr id="27" name="Text 25"/>
          <p:cNvSpPr/>
          <p:nvPr/>
        </p:nvSpPr>
        <p:spPr>
          <a:xfrm>
            <a:off x="8915400" y="2560320"/>
            <a:ext cx="2468880" cy="640080"/>
          </a:xfrm>
          <a:prstGeom prst="rect">
            <a:avLst/>
          </a:prstGeom>
          <a:noFill/>
          <a:ln/>
        </p:spPr>
        <p:txBody>
          <a:bodyPr wrap="square" rtlCol="0" anchor="ctr"/>
          <a:lstStyle/>
          <a:p>
            <a:pPr marL="0" indent="0">
              <a:buNone/>
            </a:pPr>
            <a:r>
              <a:rPr lang="en-US" sz="3000" b="1" dirty="0">
                <a:solidFill>
                  <a:srgbClr val="74C69D"/>
                </a:solidFill>
                <a:latin typeface="Cambria" pitchFamily="34" charset="0"/>
                <a:ea typeface="Cambria" pitchFamily="34" charset="-122"/>
                <a:cs typeface="Cambria" pitchFamily="34" charset="-120"/>
              </a:rPr>
              <a:t>31,7%</a:t>
            </a:r>
            <a:endParaRPr lang="en-US" sz="3000" dirty="0"/>
          </a:p>
        </p:txBody>
      </p:sp>
      <p:sp>
        <p:nvSpPr>
          <p:cNvPr id="28" name="Text 26"/>
          <p:cNvSpPr/>
          <p:nvPr/>
        </p:nvSpPr>
        <p:spPr>
          <a:xfrm>
            <a:off x="8915400" y="3200400"/>
            <a:ext cx="2468880" cy="640080"/>
          </a:xfrm>
          <a:prstGeom prst="rect">
            <a:avLst/>
          </a:prstGeom>
          <a:noFill/>
          <a:ln/>
        </p:spPr>
        <p:txBody>
          <a:bodyPr wrap="square" rtlCol="0" anchor="ctr"/>
          <a:lstStyle/>
          <a:p>
            <a:pPr marL="0" indent="0">
              <a:lnSpc>
                <a:spcPct val="120000"/>
              </a:lnSpc>
              <a:buNone/>
            </a:pPr>
            <a:r>
              <a:rPr lang="en-US" sz="1050" i="1" dirty="0">
                <a:solidFill>
                  <a:srgbClr val="D8F3DC"/>
                </a:solidFill>
                <a:latin typeface="Calibri" pitchFamily="34" charset="0"/>
                <a:ea typeface="Calibri" pitchFamily="34" charset="-122"/>
                <a:cs typeface="Calibri" pitchFamily="34" charset="-120"/>
              </a:rPr>
              <a:t>do superávit sobre a receita bruta de 2024</a:t>
            </a:r>
            <a:endParaRPr lang="en-US" sz="1050" dirty="0"/>
          </a:p>
        </p:txBody>
      </p:sp>
      <p:sp>
        <p:nvSpPr>
          <p:cNvPr id="29" name="Text 27"/>
          <p:cNvSpPr/>
          <p:nvPr/>
        </p:nvSpPr>
        <p:spPr>
          <a:xfrm>
            <a:off x="8915400" y="4114800"/>
            <a:ext cx="2468880" cy="1645920"/>
          </a:xfrm>
          <a:prstGeom prst="rect">
            <a:avLst/>
          </a:prstGeom>
          <a:noFill/>
          <a:ln/>
        </p:spPr>
        <p:txBody>
          <a:bodyPr wrap="square" rtlCol="0" anchor="ctr"/>
          <a:lstStyle/>
          <a:p>
            <a:pPr marL="0" indent="0">
              <a:lnSpc>
                <a:spcPct val="125000"/>
              </a:lnSpc>
              <a:buNone/>
            </a:pPr>
            <a:r>
              <a:rPr lang="en-US" sz="1050" dirty="0">
                <a:solidFill>
                  <a:srgbClr val="FFFFFF"/>
                </a:solidFill>
                <a:latin typeface="Calibri" pitchFamily="34" charset="0"/>
                <a:ea typeface="Calibri" pitchFamily="34" charset="-122"/>
                <a:cs typeface="Calibri" pitchFamily="34" charset="-120"/>
              </a:rPr>
              <a:t>R$ 80.145,40 em receitas totais (operacionais + financeiras) contra R$ 57.637,32 em despesas e impostos totais no período.</a:t>
            </a:r>
            <a:endParaRPr lang="en-US" sz="1050" dirty="0"/>
          </a:p>
        </p:txBody>
      </p:sp>
      <p:sp>
        <p:nvSpPr>
          <p:cNvPr id="30" name="Text 28"/>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2024</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Composição da receita — 2024</a:t>
            </a:r>
            <a:endParaRPr lang="en-US" sz="3000" dirty="0"/>
          </a:p>
        </p:txBody>
      </p:sp>
      <p:graphicFrame>
        <p:nvGraphicFramePr>
          <p:cNvPr id="4" name="Chart 0"/>
          <p:cNvGraphicFramePr/>
          <p:nvPr/>
        </p:nvGraphicFramePr>
        <p:xfrm>
          <a:off x="548640" y="1828800"/>
          <a:ext cx="5120640" cy="420624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6035040" y="1920240"/>
            <a:ext cx="5577840" cy="1874520"/>
          </a:xfrm>
          <a:prstGeom prst="roundRect">
            <a:avLst>
              <a:gd name="adj" fmla="val 4878"/>
            </a:avLst>
          </a:prstGeom>
          <a:solidFill>
            <a:srgbClr val="E7F3EA"/>
          </a:solidFill>
          <a:ln/>
        </p:spPr>
      </p:sp>
      <p:sp>
        <p:nvSpPr>
          <p:cNvPr id="6" name="Text 3"/>
          <p:cNvSpPr/>
          <p:nvPr/>
        </p:nvSpPr>
        <p:spPr>
          <a:xfrm>
            <a:off x="6309360" y="2103120"/>
            <a:ext cx="5029200" cy="365760"/>
          </a:xfrm>
          <a:prstGeom prst="rect">
            <a:avLst/>
          </a:prstGeom>
          <a:noFill/>
          <a:ln/>
        </p:spPr>
        <p:txBody>
          <a:bodyPr wrap="square" rtlCol="0" anchor="ctr"/>
          <a:lstStyle/>
          <a:p>
            <a:pPr marL="0" indent="0">
              <a:buNone/>
            </a:pPr>
            <a:r>
              <a:rPr lang="en-US" sz="1500" b="1" dirty="0">
                <a:solidFill>
                  <a:srgbClr val="2D6A4F"/>
                </a:solidFill>
                <a:latin typeface="Cambria" pitchFamily="34" charset="0"/>
                <a:ea typeface="Cambria" pitchFamily="34" charset="-122"/>
                <a:cs typeface="Cambria" pitchFamily="34" charset="-120"/>
              </a:rPr>
              <a:t>Serviços prestados</a:t>
            </a:r>
            <a:endParaRPr lang="en-US" sz="1500" dirty="0"/>
          </a:p>
        </p:txBody>
      </p:sp>
      <p:sp>
        <p:nvSpPr>
          <p:cNvPr id="7" name="Text 4"/>
          <p:cNvSpPr/>
          <p:nvPr/>
        </p:nvSpPr>
        <p:spPr>
          <a:xfrm>
            <a:off x="6309360" y="2514600"/>
            <a:ext cx="5029200" cy="365760"/>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R$ 39.193,15  ·  55,2% da receita bruta</a:t>
            </a:r>
            <a:endParaRPr lang="en-US" sz="1300" dirty="0"/>
          </a:p>
        </p:txBody>
      </p:sp>
      <p:sp>
        <p:nvSpPr>
          <p:cNvPr id="8" name="Text 5"/>
          <p:cNvSpPr/>
          <p:nvPr/>
        </p:nvSpPr>
        <p:spPr>
          <a:xfrm>
            <a:off x="6309360" y="2926080"/>
            <a:ext cx="5029200" cy="777240"/>
          </a:xfrm>
          <a:prstGeom prst="rect">
            <a:avLst/>
          </a:prstGeom>
          <a:noFill/>
          <a:ln/>
        </p:spPr>
        <p:txBody>
          <a:bodyPr wrap="square" rtlCol="0" anchor="ctr"/>
          <a:lstStyle/>
          <a:p>
            <a:pPr marL="0" indent="0">
              <a:lnSpc>
                <a:spcPct val="120000"/>
              </a:lnSpc>
              <a:buNone/>
            </a:pPr>
            <a:r>
              <a:rPr lang="en-US" sz="1150" dirty="0">
                <a:solidFill>
                  <a:srgbClr val="5C6F66"/>
                </a:solidFill>
                <a:latin typeface="Calibri" pitchFamily="34" charset="0"/>
                <a:ea typeface="Calibri" pitchFamily="34" charset="-122"/>
                <a:cs typeface="Calibri" pitchFamily="34" charset="-120"/>
              </a:rPr>
              <a:t>Concentrados em junho de 2024, referentes a projetos e consultorias prestados pela Rede.</a:t>
            </a:r>
            <a:endParaRPr lang="en-US" sz="1150" dirty="0"/>
          </a:p>
        </p:txBody>
      </p:sp>
      <p:sp>
        <p:nvSpPr>
          <p:cNvPr id="9" name="Shape 6"/>
          <p:cNvSpPr/>
          <p:nvPr/>
        </p:nvSpPr>
        <p:spPr>
          <a:xfrm>
            <a:off x="6035040" y="3977640"/>
            <a:ext cx="5577840" cy="1874520"/>
          </a:xfrm>
          <a:prstGeom prst="roundRect">
            <a:avLst>
              <a:gd name="adj" fmla="val 4878"/>
            </a:avLst>
          </a:prstGeom>
          <a:solidFill>
            <a:srgbClr val="E7F3EA"/>
          </a:solidFill>
          <a:ln/>
        </p:spPr>
      </p:sp>
      <p:sp>
        <p:nvSpPr>
          <p:cNvPr id="10" name="Text 7"/>
          <p:cNvSpPr/>
          <p:nvPr/>
        </p:nvSpPr>
        <p:spPr>
          <a:xfrm>
            <a:off x="6309360" y="4160520"/>
            <a:ext cx="5029200" cy="365760"/>
          </a:xfrm>
          <a:prstGeom prst="rect">
            <a:avLst/>
          </a:prstGeom>
          <a:noFill/>
          <a:ln/>
        </p:spPr>
        <p:txBody>
          <a:bodyPr wrap="square" rtlCol="0" anchor="ctr"/>
          <a:lstStyle/>
          <a:p>
            <a:pPr marL="0" indent="0">
              <a:buNone/>
            </a:pPr>
            <a:r>
              <a:rPr lang="en-US" sz="1500" b="1" dirty="0">
                <a:solidFill>
                  <a:srgbClr val="52B788"/>
                </a:solidFill>
                <a:latin typeface="Cambria" pitchFamily="34" charset="0"/>
                <a:ea typeface="Cambria" pitchFamily="34" charset="-122"/>
                <a:cs typeface="Cambria" pitchFamily="34" charset="-120"/>
              </a:rPr>
              <a:t>Doações e inscrições de associados/as</a:t>
            </a:r>
            <a:endParaRPr lang="en-US" sz="1500" dirty="0"/>
          </a:p>
        </p:txBody>
      </p:sp>
      <p:sp>
        <p:nvSpPr>
          <p:cNvPr id="11" name="Text 8"/>
          <p:cNvSpPr/>
          <p:nvPr/>
        </p:nvSpPr>
        <p:spPr>
          <a:xfrm>
            <a:off x="6309360" y="4572000"/>
            <a:ext cx="5029200" cy="365760"/>
          </a:xfrm>
          <a:prstGeom prst="rect">
            <a:avLst/>
          </a:prstGeom>
          <a:noFill/>
          <a:ln/>
        </p:spPr>
        <p:txBody>
          <a:bodyPr wrap="square" rtlCol="0" anchor="ctr"/>
          <a:lstStyle/>
          <a:p>
            <a:pPr marL="0" indent="0">
              <a:buNone/>
            </a:pPr>
            <a:r>
              <a:rPr lang="en-US" sz="1300" b="1" dirty="0">
                <a:solidFill>
                  <a:srgbClr val="173C30"/>
                </a:solidFill>
                <a:latin typeface="Calibri" pitchFamily="34" charset="0"/>
                <a:ea typeface="Calibri" pitchFamily="34" charset="-122"/>
                <a:cs typeface="Calibri" pitchFamily="34" charset="-120"/>
              </a:rPr>
              <a:t>R$ 31.789,78  ·  44,8% da receita bruta</a:t>
            </a:r>
            <a:endParaRPr lang="en-US" sz="1300" dirty="0"/>
          </a:p>
        </p:txBody>
      </p:sp>
      <p:sp>
        <p:nvSpPr>
          <p:cNvPr id="12" name="Text 9"/>
          <p:cNvSpPr/>
          <p:nvPr/>
        </p:nvSpPr>
        <p:spPr>
          <a:xfrm>
            <a:off x="6309360" y="4983480"/>
            <a:ext cx="5029200" cy="777240"/>
          </a:xfrm>
          <a:prstGeom prst="rect">
            <a:avLst/>
          </a:prstGeom>
          <a:noFill/>
          <a:ln/>
        </p:spPr>
        <p:txBody>
          <a:bodyPr wrap="square" rtlCol="0" anchor="ctr"/>
          <a:lstStyle/>
          <a:p>
            <a:pPr marL="0" indent="0">
              <a:lnSpc>
                <a:spcPct val="120000"/>
              </a:lnSpc>
              <a:buNone/>
            </a:pPr>
            <a:r>
              <a:rPr lang="en-US" sz="1150" dirty="0">
                <a:solidFill>
                  <a:srgbClr val="5C6F66"/>
                </a:solidFill>
                <a:latin typeface="Calibri" pitchFamily="34" charset="0"/>
                <a:ea typeface="Calibri" pitchFamily="34" charset="-122"/>
                <a:cs typeface="Calibri" pitchFamily="34" charset="-120"/>
              </a:rPr>
              <a:t>Recebimentos distribuídos entre janeiro e junho de 2024, vindos de contribuições de associados/as.</a:t>
            </a:r>
            <a:endParaRPr lang="en-US" sz="1150" dirty="0"/>
          </a:p>
        </p:txBody>
      </p:sp>
      <p:sp>
        <p:nvSpPr>
          <p:cNvPr id="13" name="Text 10"/>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4FAF6"/>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2D6A4F"/>
                </a:solidFill>
                <a:latin typeface="Calibri" pitchFamily="34" charset="0"/>
                <a:ea typeface="Calibri" pitchFamily="34" charset="-122"/>
                <a:cs typeface="Calibri" pitchFamily="34" charset="-120"/>
              </a:rPr>
              <a:t>EXERCÍCIO 2024</a:t>
            </a:r>
            <a:endParaRPr lang="en-US" sz="1300" dirty="0"/>
          </a:p>
        </p:txBody>
      </p:sp>
      <p:sp>
        <p:nvSpPr>
          <p:cNvPr id="3" name="Text 1"/>
          <p:cNvSpPr/>
          <p:nvPr/>
        </p:nvSpPr>
        <p:spPr>
          <a:xfrm>
            <a:off x="548640" y="777240"/>
            <a:ext cx="11064240" cy="914400"/>
          </a:xfrm>
          <a:prstGeom prst="rect">
            <a:avLst/>
          </a:prstGeom>
          <a:noFill/>
          <a:ln/>
        </p:spPr>
        <p:txBody>
          <a:bodyPr wrap="square" rtlCol="0" anchor="ctr"/>
          <a:lstStyle/>
          <a:p>
            <a:pPr marL="0" indent="0" algn="l">
              <a:buNone/>
            </a:pPr>
            <a:r>
              <a:rPr lang="en-US" sz="3000" b="1" dirty="0">
                <a:solidFill>
                  <a:srgbClr val="173C30"/>
                </a:solidFill>
                <a:latin typeface="Cambria" pitchFamily="34" charset="0"/>
                <a:ea typeface="Cambria" pitchFamily="34" charset="-122"/>
                <a:cs typeface="Cambria" pitchFamily="34" charset="-120"/>
              </a:rPr>
              <a:t>Composição das despesas — 2024</a:t>
            </a:r>
            <a:endParaRPr lang="en-US" sz="3000" dirty="0"/>
          </a:p>
        </p:txBody>
      </p:sp>
      <p:graphicFrame>
        <p:nvGraphicFramePr>
          <p:cNvPr id="4" name="Chart 0"/>
          <p:cNvGraphicFramePr/>
          <p:nvPr/>
        </p:nvGraphicFramePr>
        <p:xfrm>
          <a:off x="548640" y="1828800"/>
          <a:ext cx="11064240" cy="448056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173C30"/>
        </a:solidFill>
        <a:effectLst/>
      </p:bgPr>
    </p:bg>
    <p:spTree>
      <p:nvGrpSpPr>
        <p:cNvPr id="1" name=""/>
        <p:cNvGrpSpPr/>
        <p:nvPr/>
      </p:nvGrpSpPr>
      <p:grpSpPr>
        <a:xfrm>
          <a:off x="0" y="0"/>
          <a:ext cx="0" cy="0"/>
          <a:chOff x="0" y="0"/>
          <a:chExt cx="0" cy="0"/>
        </a:xfrm>
      </p:grpSpPr>
      <p:sp>
        <p:nvSpPr>
          <p:cNvPr id="2" name="Shape 0"/>
          <p:cNvSpPr/>
          <p:nvPr/>
        </p:nvSpPr>
        <p:spPr>
          <a:xfrm>
            <a:off x="8503920" y="-1371600"/>
            <a:ext cx="5486400" cy="5486400"/>
          </a:xfrm>
          <a:prstGeom prst="ellipse">
            <a:avLst/>
          </a:prstGeom>
          <a:solidFill>
            <a:srgbClr val="2D6A4F">
              <a:alpha val="40000"/>
            </a:srgbClr>
          </a:solidFill>
          <a:ln/>
        </p:spPr>
      </p:sp>
      <p:sp>
        <p:nvSpPr>
          <p:cNvPr id="3" name="Text 1"/>
          <p:cNvSpPr/>
          <p:nvPr/>
        </p:nvSpPr>
        <p:spPr>
          <a:xfrm>
            <a:off x="548640" y="457200"/>
            <a:ext cx="8229600" cy="365760"/>
          </a:xfrm>
          <a:prstGeom prst="rect">
            <a:avLst/>
          </a:prstGeom>
          <a:noFill/>
          <a:ln/>
        </p:spPr>
        <p:txBody>
          <a:bodyPr wrap="square" rtlCol="0" anchor="ctr"/>
          <a:lstStyle/>
          <a:p>
            <a:pPr marL="0" indent="0">
              <a:buNone/>
            </a:pPr>
            <a:r>
              <a:rPr lang="en-US" sz="1300" b="1" kern="0" spc="200" dirty="0">
                <a:solidFill>
                  <a:srgbClr val="74C69D"/>
                </a:solidFill>
                <a:latin typeface="Calibri" pitchFamily="34" charset="0"/>
                <a:ea typeface="Calibri" pitchFamily="34" charset="-122"/>
                <a:cs typeface="Calibri" pitchFamily="34" charset="-120"/>
              </a:rPr>
              <a:t>EXERCÍCIO 2024 · RESULTADO</a:t>
            </a:r>
            <a:endParaRPr lang="en-US" sz="1300" dirty="0"/>
          </a:p>
        </p:txBody>
      </p:sp>
      <p:sp>
        <p:nvSpPr>
          <p:cNvPr id="4" name="Text 2"/>
          <p:cNvSpPr/>
          <p:nvPr/>
        </p:nvSpPr>
        <p:spPr>
          <a:xfrm>
            <a:off x="548640" y="1737360"/>
            <a:ext cx="10058400" cy="73152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Superávit do exercício de 2024</a:t>
            </a:r>
            <a:endParaRPr lang="en-US" sz="3000" dirty="0"/>
          </a:p>
        </p:txBody>
      </p:sp>
      <p:sp>
        <p:nvSpPr>
          <p:cNvPr id="5" name="Text 3"/>
          <p:cNvSpPr/>
          <p:nvPr/>
        </p:nvSpPr>
        <p:spPr>
          <a:xfrm>
            <a:off x="548640" y="2606040"/>
            <a:ext cx="7315200" cy="1280160"/>
          </a:xfrm>
          <a:prstGeom prst="rect">
            <a:avLst/>
          </a:prstGeom>
          <a:noFill/>
          <a:ln/>
        </p:spPr>
        <p:txBody>
          <a:bodyPr wrap="square" rtlCol="0" anchor="ctr"/>
          <a:lstStyle/>
          <a:p>
            <a:pPr marL="0" indent="0">
              <a:buNone/>
            </a:pPr>
            <a:r>
              <a:rPr lang="en-US" sz="6200" b="1" dirty="0">
                <a:solidFill>
                  <a:srgbClr val="74C69D"/>
                </a:solidFill>
                <a:latin typeface="Cambria" pitchFamily="34" charset="0"/>
                <a:ea typeface="Cambria" pitchFamily="34" charset="-122"/>
                <a:cs typeface="Cambria" pitchFamily="34" charset="-120"/>
              </a:rPr>
              <a:t>R$ 22.508,08</a:t>
            </a:r>
            <a:endParaRPr lang="en-US" sz="6200" dirty="0"/>
          </a:p>
        </p:txBody>
      </p:sp>
      <p:sp>
        <p:nvSpPr>
          <p:cNvPr id="6" name="Text 4"/>
          <p:cNvSpPr/>
          <p:nvPr/>
        </p:nvSpPr>
        <p:spPr>
          <a:xfrm>
            <a:off x="548640" y="4023360"/>
            <a:ext cx="7772400" cy="1188720"/>
          </a:xfrm>
          <a:prstGeom prst="rect">
            <a:avLst/>
          </a:prstGeom>
          <a:noFill/>
          <a:ln/>
        </p:spPr>
        <p:txBody>
          <a:bodyPr wrap="square" rtlCol="0" anchor="ctr"/>
          <a:lstStyle/>
          <a:p>
            <a:pPr marL="0" indent="0">
              <a:lnSpc>
                <a:spcPct val="135000"/>
              </a:lnSpc>
              <a:buNone/>
            </a:pPr>
            <a:r>
              <a:rPr lang="en-US" sz="1500" dirty="0">
                <a:solidFill>
                  <a:srgbClr val="D8F3DC"/>
                </a:solidFill>
                <a:latin typeface="Calibri" pitchFamily="34" charset="0"/>
                <a:ea typeface="Calibri" pitchFamily="34" charset="-122"/>
                <a:cs typeface="Calibri" pitchFamily="34" charset="-120"/>
              </a:rPr>
              <a:t>O patrimônio social da REED cresceu de R$ 73.586,58 (dez/2023) para R$ 96.094,66 (dez/2024), variação de +30,6%, refletindo o resultado positivo do exercício.</a:t>
            </a:r>
            <a:endParaRPr lang="en-US" sz="1500" dirty="0"/>
          </a:p>
        </p:txBody>
      </p:sp>
      <p:sp>
        <p:nvSpPr>
          <p:cNvPr id="7" name="Shape 5"/>
          <p:cNvSpPr/>
          <p:nvPr/>
        </p:nvSpPr>
        <p:spPr>
          <a:xfrm>
            <a:off x="8686800" y="1737360"/>
            <a:ext cx="2926080" cy="4297680"/>
          </a:xfrm>
          <a:prstGeom prst="roundRect">
            <a:avLst>
              <a:gd name="adj" fmla="val 3125"/>
            </a:avLst>
          </a:prstGeom>
          <a:solidFill>
            <a:srgbClr val="1F4D3D"/>
          </a:solidFill>
          <a:ln/>
        </p:spPr>
      </p:sp>
      <p:sp>
        <p:nvSpPr>
          <p:cNvPr id="8" name="Text 6"/>
          <p:cNvSpPr/>
          <p:nvPr/>
        </p:nvSpPr>
        <p:spPr>
          <a:xfrm>
            <a:off x="8961120" y="1965960"/>
            <a:ext cx="2377440" cy="320040"/>
          </a:xfrm>
          <a:prstGeom prst="rect">
            <a:avLst/>
          </a:prstGeom>
          <a:noFill/>
          <a:ln/>
        </p:spPr>
        <p:txBody>
          <a:bodyPr wrap="square" rtlCol="0" anchor="ctr"/>
          <a:lstStyle/>
          <a:p>
            <a:pPr marL="0" indent="0">
              <a:buNone/>
            </a:pPr>
            <a:r>
              <a:rPr lang="en-US" sz="1100" dirty="0">
                <a:solidFill>
                  <a:srgbClr val="D8F3DC"/>
                </a:solidFill>
                <a:latin typeface="Calibri" pitchFamily="34" charset="0"/>
                <a:ea typeface="Calibri" pitchFamily="34" charset="-122"/>
                <a:cs typeface="Calibri" pitchFamily="34" charset="-120"/>
              </a:rPr>
              <a:t>Receita bruta</a:t>
            </a:r>
            <a:endParaRPr lang="en-US" sz="1100" dirty="0"/>
          </a:p>
        </p:txBody>
      </p:sp>
      <p:sp>
        <p:nvSpPr>
          <p:cNvPr id="9" name="Text 7"/>
          <p:cNvSpPr/>
          <p:nvPr/>
        </p:nvSpPr>
        <p:spPr>
          <a:xfrm>
            <a:off x="8961120" y="2286000"/>
            <a:ext cx="2377440" cy="457200"/>
          </a:xfrm>
          <a:prstGeom prst="rect">
            <a:avLst/>
          </a:prstGeom>
          <a:noFill/>
          <a:ln/>
        </p:spPr>
        <p:txBody>
          <a:bodyPr wrap="square"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R$ 70.982,93</a:t>
            </a:r>
            <a:endParaRPr lang="en-US" sz="1700" dirty="0"/>
          </a:p>
        </p:txBody>
      </p:sp>
      <p:sp>
        <p:nvSpPr>
          <p:cNvPr id="10" name="Text 8"/>
          <p:cNvSpPr/>
          <p:nvPr/>
        </p:nvSpPr>
        <p:spPr>
          <a:xfrm>
            <a:off x="8961120" y="2971800"/>
            <a:ext cx="2377440" cy="320040"/>
          </a:xfrm>
          <a:prstGeom prst="rect">
            <a:avLst/>
          </a:prstGeom>
          <a:noFill/>
          <a:ln/>
        </p:spPr>
        <p:txBody>
          <a:bodyPr wrap="square" rtlCol="0" anchor="ctr"/>
          <a:lstStyle/>
          <a:p>
            <a:pPr marL="0" indent="0">
              <a:buNone/>
            </a:pPr>
            <a:r>
              <a:rPr lang="en-US" sz="1100" dirty="0">
                <a:solidFill>
                  <a:srgbClr val="D8F3DC"/>
                </a:solidFill>
                <a:latin typeface="Calibri" pitchFamily="34" charset="0"/>
                <a:ea typeface="Calibri" pitchFamily="34" charset="-122"/>
                <a:cs typeface="Calibri" pitchFamily="34" charset="-120"/>
              </a:rPr>
              <a:t>Despesas + impostos</a:t>
            </a:r>
            <a:endParaRPr lang="en-US" sz="1100" dirty="0"/>
          </a:p>
        </p:txBody>
      </p:sp>
      <p:sp>
        <p:nvSpPr>
          <p:cNvPr id="11" name="Text 9"/>
          <p:cNvSpPr/>
          <p:nvPr/>
        </p:nvSpPr>
        <p:spPr>
          <a:xfrm>
            <a:off x="8961120" y="3291840"/>
            <a:ext cx="2377440" cy="457200"/>
          </a:xfrm>
          <a:prstGeom prst="rect">
            <a:avLst/>
          </a:prstGeom>
          <a:noFill/>
          <a:ln/>
        </p:spPr>
        <p:txBody>
          <a:bodyPr wrap="square"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R$ 57.637,32</a:t>
            </a:r>
            <a:endParaRPr lang="en-US" sz="1700" dirty="0"/>
          </a:p>
        </p:txBody>
      </p:sp>
      <p:sp>
        <p:nvSpPr>
          <p:cNvPr id="12" name="Text 10"/>
          <p:cNvSpPr/>
          <p:nvPr/>
        </p:nvSpPr>
        <p:spPr>
          <a:xfrm>
            <a:off x="8961120" y="3977640"/>
            <a:ext cx="2377440" cy="320040"/>
          </a:xfrm>
          <a:prstGeom prst="rect">
            <a:avLst/>
          </a:prstGeom>
          <a:noFill/>
          <a:ln/>
        </p:spPr>
        <p:txBody>
          <a:bodyPr wrap="square" rtlCol="0" anchor="ctr"/>
          <a:lstStyle/>
          <a:p>
            <a:pPr marL="0" indent="0">
              <a:buNone/>
            </a:pPr>
            <a:r>
              <a:rPr lang="en-US" sz="1100" dirty="0">
                <a:solidFill>
                  <a:srgbClr val="D8F3DC"/>
                </a:solidFill>
                <a:latin typeface="Calibri" pitchFamily="34" charset="0"/>
                <a:ea typeface="Calibri" pitchFamily="34" charset="-122"/>
                <a:cs typeface="Calibri" pitchFamily="34" charset="-120"/>
              </a:rPr>
              <a:t>Resultado financeiro</a:t>
            </a:r>
            <a:endParaRPr lang="en-US" sz="1100" dirty="0"/>
          </a:p>
        </p:txBody>
      </p:sp>
      <p:sp>
        <p:nvSpPr>
          <p:cNvPr id="13" name="Text 11"/>
          <p:cNvSpPr/>
          <p:nvPr/>
        </p:nvSpPr>
        <p:spPr>
          <a:xfrm>
            <a:off x="8961120" y="4297680"/>
            <a:ext cx="2377440" cy="457200"/>
          </a:xfrm>
          <a:prstGeom prst="rect">
            <a:avLst/>
          </a:prstGeom>
          <a:noFill/>
          <a:ln/>
        </p:spPr>
        <p:txBody>
          <a:bodyPr wrap="square" rtlCol="0" anchor="ctr"/>
          <a:lstStyle/>
          <a:p>
            <a:pPr marL="0" indent="0">
              <a:buNone/>
            </a:pPr>
            <a:r>
              <a:rPr lang="en-US" sz="1700" b="1" dirty="0">
                <a:solidFill>
                  <a:srgbClr val="2D6A4F"/>
                </a:solidFill>
                <a:latin typeface="Cambria" pitchFamily="34" charset="0"/>
                <a:ea typeface="Cambria" pitchFamily="34" charset="-122"/>
                <a:cs typeface="Cambria" pitchFamily="34" charset="-120"/>
              </a:rPr>
              <a:t>+R$ 7.363,22</a:t>
            </a:r>
            <a:endParaRPr lang="en-US" sz="1700" dirty="0"/>
          </a:p>
        </p:txBody>
      </p:sp>
      <p:sp>
        <p:nvSpPr>
          <p:cNvPr id="14" name="Text 12"/>
          <p:cNvSpPr/>
          <p:nvPr/>
        </p:nvSpPr>
        <p:spPr>
          <a:xfrm>
            <a:off x="8961120" y="4983480"/>
            <a:ext cx="2377440" cy="320040"/>
          </a:xfrm>
          <a:prstGeom prst="rect">
            <a:avLst/>
          </a:prstGeom>
          <a:noFill/>
          <a:ln/>
        </p:spPr>
        <p:txBody>
          <a:bodyPr wrap="square" rtlCol="0" anchor="ctr"/>
          <a:lstStyle/>
          <a:p>
            <a:pPr marL="0" indent="0">
              <a:buNone/>
            </a:pPr>
            <a:r>
              <a:rPr lang="en-US" sz="1100" dirty="0">
                <a:solidFill>
                  <a:srgbClr val="D8F3DC"/>
                </a:solidFill>
                <a:latin typeface="Calibri" pitchFamily="34" charset="0"/>
                <a:ea typeface="Calibri" pitchFamily="34" charset="-122"/>
                <a:cs typeface="Calibri" pitchFamily="34" charset="-120"/>
              </a:rPr>
              <a:t>Superávit final</a:t>
            </a:r>
            <a:endParaRPr lang="en-US" sz="1100" dirty="0"/>
          </a:p>
        </p:txBody>
      </p:sp>
      <p:sp>
        <p:nvSpPr>
          <p:cNvPr id="15" name="Text 13"/>
          <p:cNvSpPr/>
          <p:nvPr/>
        </p:nvSpPr>
        <p:spPr>
          <a:xfrm>
            <a:off x="8961120" y="5303520"/>
            <a:ext cx="2377440" cy="457200"/>
          </a:xfrm>
          <a:prstGeom prst="rect">
            <a:avLst/>
          </a:prstGeom>
          <a:noFill/>
          <a:ln/>
        </p:spPr>
        <p:txBody>
          <a:bodyPr wrap="square" rtlCol="0" anchor="ctr"/>
          <a:lstStyle/>
          <a:p>
            <a:pPr marL="0" indent="0">
              <a:buNone/>
            </a:pPr>
            <a:r>
              <a:rPr lang="en-US" sz="1700" b="1" dirty="0">
                <a:solidFill>
                  <a:srgbClr val="74C69D"/>
                </a:solidFill>
                <a:latin typeface="Cambria" pitchFamily="34" charset="0"/>
                <a:ea typeface="Cambria" pitchFamily="34" charset="-122"/>
                <a:cs typeface="Cambria" pitchFamily="34" charset="-120"/>
              </a:rPr>
              <a:t>R$ 22.508,08</a:t>
            </a:r>
            <a:endParaRPr lang="en-US" sz="1700" dirty="0"/>
          </a:p>
        </p:txBody>
      </p:sp>
      <p:sp>
        <p:nvSpPr>
          <p:cNvPr id="16" name="Text 14"/>
          <p:cNvSpPr/>
          <p:nvPr/>
        </p:nvSpPr>
        <p:spPr>
          <a:xfrm>
            <a:off x="11365992" y="6355080"/>
            <a:ext cx="548640" cy="320040"/>
          </a:xfrm>
          <a:prstGeom prst="rect">
            <a:avLst/>
          </a:prstGeom>
          <a:noFill/>
          <a:ln/>
        </p:spPr>
        <p:txBody>
          <a:bodyPr wrap="square" rtlCol="0" anchor="ctr"/>
          <a:lstStyle/>
          <a:p>
            <a:pPr marL="0" indent="0" algn="r">
              <a:buNone/>
            </a:pPr>
            <a:r>
              <a:rPr lang="en-US" sz="1000" dirty="0">
                <a:solidFill>
                  <a:srgbClr val="5C6F66"/>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1186</Words>
  <Application>Microsoft Macintosh PowerPoint</Application>
  <PresentationFormat>Widescreen</PresentationFormat>
  <Paragraphs>241</Paragraphs>
  <Slides>16</Slides>
  <Notes>16</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16</vt:i4>
      </vt:variant>
    </vt:vector>
  </HeadingPairs>
  <TitlesOfParts>
    <vt:vector size="20" baseType="lpstr">
      <vt:lpstr>Arial</vt:lpstr>
      <vt:lpstr>Calibri</vt:lpstr>
      <vt:lpstr>Cambria</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Ludmila Ribeiro</cp:lastModifiedBy>
  <cp:revision>2</cp:revision>
  <dcterms:created xsi:type="dcterms:W3CDTF">2026-08-11T02:24:14Z</dcterms:created>
  <dcterms:modified xsi:type="dcterms:W3CDTF">2026-08-11T02:35:36Z</dcterms:modified>
</cp:coreProperties>
</file>